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algn="l" rtl="0" eaLnBrk="0" fontAlgn="base" hangingPunct="0">
      <a:spcBef>
        <a:spcPct val="0"/>
      </a:spcBef>
      <a:spcAft>
        <a:spcPct val="0"/>
      </a:spcAft>
      <a:defRPr sz="2400" i="1" kern="1200">
        <a:solidFill>
          <a:schemeClr val="tx1"/>
        </a:solidFill>
        <a:effectLst>
          <a:outerShdw blurRad="38100" dist="38100" dir="2700000" algn="tl">
            <a:srgbClr val="000000">
              <a:alpha val="43137"/>
            </a:srgbClr>
          </a:outerShdw>
        </a:effectLst>
        <a:latin typeface="Arial" pitchFamily="34" charset="0"/>
        <a:ea typeface="+mn-ea"/>
        <a:cs typeface="+mn-cs"/>
      </a:defRPr>
    </a:lvl1pPr>
    <a:lvl2pPr marL="457200" algn="l" rtl="0" eaLnBrk="0" fontAlgn="base" hangingPunct="0">
      <a:spcBef>
        <a:spcPct val="0"/>
      </a:spcBef>
      <a:spcAft>
        <a:spcPct val="0"/>
      </a:spcAft>
      <a:defRPr sz="2400" i="1" kern="1200">
        <a:solidFill>
          <a:schemeClr val="tx1"/>
        </a:solidFill>
        <a:effectLst>
          <a:outerShdw blurRad="38100" dist="38100" dir="2700000" algn="tl">
            <a:srgbClr val="000000">
              <a:alpha val="43137"/>
            </a:srgbClr>
          </a:outerShdw>
        </a:effectLst>
        <a:latin typeface="Arial" pitchFamily="34" charset="0"/>
        <a:ea typeface="+mn-ea"/>
        <a:cs typeface="+mn-cs"/>
      </a:defRPr>
    </a:lvl2pPr>
    <a:lvl3pPr marL="914400" algn="l" rtl="0" eaLnBrk="0" fontAlgn="base" hangingPunct="0">
      <a:spcBef>
        <a:spcPct val="0"/>
      </a:spcBef>
      <a:spcAft>
        <a:spcPct val="0"/>
      </a:spcAft>
      <a:defRPr sz="2400" i="1" kern="1200">
        <a:solidFill>
          <a:schemeClr val="tx1"/>
        </a:solidFill>
        <a:effectLst>
          <a:outerShdw blurRad="38100" dist="38100" dir="2700000" algn="tl">
            <a:srgbClr val="000000">
              <a:alpha val="43137"/>
            </a:srgbClr>
          </a:outerShdw>
        </a:effectLst>
        <a:latin typeface="Arial" pitchFamily="34" charset="0"/>
        <a:ea typeface="+mn-ea"/>
        <a:cs typeface="+mn-cs"/>
      </a:defRPr>
    </a:lvl3pPr>
    <a:lvl4pPr marL="1371600" algn="l" rtl="0" eaLnBrk="0" fontAlgn="base" hangingPunct="0">
      <a:spcBef>
        <a:spcPct val="0"/>
      </a:spcBef>
      <a:spcAft>
        <a:spcPct val="0"/>
      </a:spcAft>
      <a:defRPr sz="2400" i="1" kern="1200">
        <a:solidFill>
          <a:schemeClr val="tx1"/>
        </a:solidFill>
        <a:effectLst>
          <a:outerShdw blurRad="38100" dist="38100" dir="2700000" algn="tl">
            <a:srgbClr val="000000">
              <a:alpha val="43137"/>
            </a:srgbClr>
          </a:outerShdw>
        </a:effectLst>
        <a:latin typeface="Arial" pitchFamily="34" charset="0"/>
        <a:ea typeface="+mn-ea"/>
        <a:cs typeface="+mn-cs"/>
      </a:defRPr>
    </a:lvl4pPr>
    <a:lvl5pPr marL="1828800" algn="l" rtl="0" eaLnBrk="0" fontAlgn="base" hangingPunct="0">
      <a:spcBef>
        <a:spcPct val="0"/>
      </a:spcBef>
      <a:spcAft>
        <a:spcPct val="0"/>
      </a:spcAft>
      <a:defRPr sz="2400" i="1" kern="1200">
        <a:solidFill>
          <a:schemeClr val="tx1"/>
        </a:solidFill>
        <a:effectLst>
          <a:outerShdw blurRad="38100" dist="38100" dir="2700000" algn="tl">
            <a:srgbClr val="000000">
              <a:alpha val="43137"/>
            </a:srgbClr>
          </a:outerShdw>
        </a:effectLst>
        <a:latin typeface="Arial" pitchFamily="34" charset="0"/>
        <a:ea typeface="+mn-ea"/>
        <a:cs typeface="+mn-cs"/>
      </a:defRPr>
    </a:lvl5pPr>
    <a:lvl6pPr marL="2286000" algn="l" defTabSz="914400" rtl="0" eaLnBrk="1" latinLnBrk="0" hangingPunct="1">
      <a:defRPr sz="2400" i="1" kern="1200">
        <a:solidFill>
          <a:schemeClr val="tx1"/>
        </a:solidFill>
        <a:effectLst>
          <a:outerShdw blurRad="38100" dist="38100" dir="2700000" algn="tl">
            <a:srgbClr val="000000">
              <a:alpha val="43137"/>
            </a:srgbClr>
          </a:outerShdw>
        </a:effectLst>
        <a:latin typeface="Arial" pitchFamily="34" charset="0"/>
        <a:ea typeface="+mn-ea"/>
        <a:cs typeface="+mn-cs"/>
      </a:defRPr>
    </a:lvl6pPr>
    <a:lvl7pPr marL="2743200" algn="l" defTabSz="914400" rtl="0" eaLnBrk="1" latinLnBrk="0" hangingPunct="1">
      <a:defRPr sz="2400" i="1" kern="1200">
        <a:solidFill>
          <a:schemeClr val="tx1"/>
        </a:solidFill>
        <a:effectLst>
          <a:outerShdw blurRad="38100" dist="38100" dir="2700000" algn="tl">
            <a:srgbClr val="000000">
              <a:alpha val="43137"/>
            </a:srgbClr>
          </a:outerShdw>
        </a:effectLst>
        <a:latin typeface="Arial" pitchFamily="34" charset="0"/>
        <a:ea typeface="+mn-ea"/>
        <a:cs typeface="+mn-cs"/>
      </a:defRPr>
    </a:lvl7pPr>
    <a:lvl8pPr marL="3200400" algn="l" defTabSz="914400" rtl="0" eaLnBrk="1" latinLnBrk="0" hangingPunct="1">
      <a:defRPr sz="2400" i="1" kern="1200">
        <a:solidFill>
          <a:schemeClr val="tx1"/>
        </a:solidFill>
        <a:effectLst>
          <a:outerShdw blurRad="38100" dist="38100" dir="2700000" algn="tl">
            <a:srgbClr val="000000">
              <a:alpha val="43137"/>
            </a:srgbClr>
          </a:outerShdw>
        </a:effectLst>
        <a:latin typeface="Arial" pitchFamily="34" charset="0"/>
        <a:ea typeface="+mn-ea"/>
        <a:cs typeface="+mn-cs"/>
      </a:defRPr>
    </a:lvl8pPr>
    <a:lvl9pPr marL="3657600" algn="l" defTabSz="914400" rtl="0" eaLnBrk="1" latinLnBrk="0" hangingPunct="1">
      <a:defRPr sz="2400" i="1" kern="1200">
        <a:solidFill>
          <a:schemeClr val="tx1"/>
        </a:solidFill>
        <a:effectLst>
          <a:outerShdw blurRad="38100" dist="38100" dir="2700000" algn="tl">
            <a:srgbClr val="000000">
              <a:alpha val="43137"/>
            </a:srgbClr>
          </a:outerShdw>
        </a:effectLst>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85" d="100"/>
          <a:sy n="85" d="100"/>
        </p:scale>
        <p:origin x="-98" y="-1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91275" y="8750300"/>
            <a:ext cx="396875" cy="301625"/>
          </a:xfrm>
          <a:prstGeom prst="rect">
            <a:avLst/>
          </a:prstGeom>
          <a:noFill/>
          <a:ln w="12700">
            <a:noFill/>
            <a:miter lim="800000"/>
            <a:headEnd/>
            <a:tailEnd/>
          </a:ln>
          <a:effectLst/>
        </p:spPr>
        <p:txBody>
          <a:bodyPr wrap="none" lIns="90488" tIns="44450" rIns="90488" bIns="44450" anchor="ctr">
            <a:spAutoFit/>
          </a:bodyPr>
          <a:lstStyle/>
          <a:p>
            <a:pPr algn="r"/>
            <a:fld id="{4CAC6EA1-3AE4-484C-B43C-FF8D0A2F175F}" type="slidenum">
              <a:rPr lang="en-US" sz="1400">
                <a:effectLst>
                  <a:outerShdw blurRad="38100" dist="38100" dir="2700000" algn="tl">
                    <a:srgbClr val="C0C0C0"/>
                  </a:outerShdw>
                </a:effectLst>
              </a:rPr>
              <a:pPr algn="r"/>
              <a:t>‹#›</a:t>
            </a:fld>
            <a:endParaRPr lang="en-US" sz="1400">
              <a:effectLst>
                <a:outerShdw blurRad="38100" dist="38100" dir="2700000" algn="tl">
                  <a:srgbClr val="C0C0C0"/>
                </a:outerShdw>
              </a:effectLst>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572000"/>
            <a:ext cx="5029200" cy="38862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3511550" y="8748713"/>
            <a:ext cx="382588" cy="304800"/>
          </a:xfrm>
          <a:prstGeom prst="rect">
            <a:avLst/>
          </a:prstGeom>
          <a:noFill/>
          <a:ln w="12700">
            <a:noFill/>
            <a:miter lim="800000"/>
            <a:headEnd/>
            <a:tailEnd/>
          </a:ln>
          <a:effectLst/>
        </p:spPr>
        <p:txBody>
          <a:bodyPr wrap="none" anchor="ctr"/>
          <a:lstStyle/>
          <a:p>
            <a:endParaRPr lang="en-US"/>
          </a:p>
        </p:txBody>
      </p:sp>
      <p:sp>
        <p:nvSpPr>
          <p:cNvPr id="2053" name="Rectangle 5"/>
          <p:cNvSpPr>
            <a:spLocks noChangeArrowheads="1"/>
          </p:cNvSpPr>
          <p:nvPr/>
        </p:nvSpPr>
        <p:spPr bwMode="auto">
          <a:xfrm>
            <a:off x="3338513" y="8763000"/>
            <a:ext cx="366712" cy="271463"/>
          </a:xfrm>
          <a:prstGeom prst="rect">
            <a:avLst/>
          </a:prstGeom>
          <a:noFill/>
          <a:ln w="12700">
            <a:noFill/>
            <a:miter lim="800000"/>
            <a:headEnd/>
            <a:tailEnd/>
          </a:ln>
          <a:effectLst/>
        </p:spPr>
        <p:txBody>
          <a:bodyPr wrap="none" lIns="90488" tIns="44450" rIns="90488" bIns="44450">
            <a:spAutoFit/>
          </a:bodyPr>
          <a:lstStyle/>
          <a:p>
            <a:fld id="{B314732B-1DDB-4F8E-9B95-AFF7E1BF4D3D}" type="slidenum">
              <a:rPr lang="en-US" sz="1200" i="0">
                <a:effectLst>
                  <a:outerShdw blurRad="38100" dist="38100" dir="2700000" algn="tl">
                    <a:srgbClr val="C0C0C0"/>
                  </a:outerShdw>
                </a:effectLst>
              </a:rPr>
              <a:pPr/>
              <a:t>‹#›</a:t>
            </a:fld>
            <a:endParaRPr lang="en-US" sz="1200" i="0">
              <a:effectLst>
                <a:outerShdw blurRad="38100" dist="38100" dir="2700000" algn="tl">
                  <a:srgbClr val="C0C0C0"/>
                </a:outerShdw>
              </a:effectLst>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xfrm>
            <a:off x="914400" y="4648200"/>
            <a:ext cx="5029200" cy="3810000"/>
          </a:xfrm>
          <a:noFill/>
          <a:ln/>
        </p:spPr>
        <p:txBody>
          <a:bodyPr/>
          <a:lstStyle/>
          <a:p>
            <a:pPr marL="342900" indent="-342900"/>
            <a:r>
              <a:rPr lang="en-US">
                <a:latin typeface="Times New Roman" pitchFamily="18" charset="0"/>
              </a:rPr>
              <a:t>Objectives:</a:t>
            </a:r>
          </a:p>
          <a:p>
            <a:pPr marL="342900" indent="-342900">
              <a:buFontTx/>
              <a:buChar char="•"/>
            </a:pPr>
            <a:r>
              <a:rPr lang="en-US">
                <a:latin typeface="Times New Roman" pitchFamily="18" charset="0"/>
              </a:rPr>
              <a:t>Discuss issues associated with obtaining access to the site.</a:t>
            </a:r>
          </a:p>
          <a:p>
            <a:pPr marL="342900" indent="-342900">
              <a:buFontTx/>
              <a:buChar char="•"/>
            </a:pPr>
            <a:r>
              <a:rPr lang="en-US">
                <a:latin typeface="Times New Roman" pitchFamily="18" charset="0"/>
              </a:rPr>
              <a:t>Review when and how to obtain and execute a warrant.</a:t>
            </a:r>
          </a:p>
          <a:p>
            <a:pPr marL="342900" indent="-342900">
              <a:buFontTx/>
              <a:buChar char="•"/>
            </a:pPr>
            <a:r>
              <a:rPr lang="en-US">
                <a:latin typeface="Times New Roman" pitchFamily="18" charset="0"/>
              </a:rPr>
              <a:t>Consider the role of the inspector in case development.</a:t>
            </a:r>
          </a:p>
          <a:p>
            <a:pPr marL="342900" indent="-342900">
              <a:buFontTx/>
              <a:buChar char="•"/>
            </a:pPr>
            <a:r>
              <a:rPr lang="en-US">
                <a:latin typeface="Times New Roman" pitchFamily="18" charset="0"/>
              </a:rPr>
              <a:t>Understand the importance of preparing a quality inspection report.</a:t>
            </a:r>
          </a:p>
          <a:p>
            <a:pPr marL="342900" indent="-342900">
              <a:buFontTx/>
              <a:buChar char="•"/>
            </a:pPr>
            <a:r>
              <a:rPr lang="en-US">
                <a:latin typeface="Times New Roman" pitchFamily="18" charset="0"/>
              </a:rPr>
              <a:t>Discuss the inspector’s role as a witness.</a:t>
            </a:r>
          </a:p>
          <a:p>
            <a:pPr marL="342900" indent="-342900"/>
            <a:endParaRPr lang="en-US">
              <a:latin typeface="Times New Roman" pitchFamily="18" charset="0"/>
            </a:endParaRPr>
          </a:p>
        </p:txBody>
      </p:sp>
      <p:sp>
        <p:nvSpPr>
          <p:cNvPr id="5123"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The possession of samples must be traceable from sampling through the introduction of samples or data derived from the samples as evidence in legal proceedings.</a:t>
            </a:r>
          </a:p>
          <a:p>
            <a:pPr marL="342900" indent="-342900">
              <a:buFontTx/>
              <a:buChar char="•"/>
            </a:pPr>
            <a:r>
              <a:rPr lang="en-US">
                <a:latin typeface="Times New Roman" pitchFamily="18" charset="0"/>
              </a:rPr>
              <a:t>Chain-of-custody is very important.  It is often attacked and directly affects the admissibility of the sampling data, which often is key to the case.</a:t>
            </a:r>
          </a:p>
          <a:p>
            <a:pPr marL="342900" indent="-342900">
              <a:buFontTx/>
              <a:buChar char="•"/>
            </a:pPr>
            <a:r>
              <a:rPr lang="en-US">
                <a:latin typeface="Times New Roman" pitchFamily="18" charset="0"/>
              </a:rPr>
              <a:t>Chain-of-custody records must demonstrate who is responsible for evidence at any given time.  Use sample tag, field logbook entry, chain- of-custody record, and receipts for samples.</a:t>
            </a:r>
          </a:p>
          <a:p>
            <a:pPr marL="342900" indent="-342900">
              <a:buFontTx/>
              <a:buChar char="•"/>
            </a:pPr>
            <a:r>
              <a:rPr lang="en-US">
                <a:latin typeface="Times New Roman" pitchFamily="18" charset="0"/>
              </a:rPr>
              <a:t>When physical evidence must be removed, document the evidence with photos, use an evidence log, provide a receipt and obtain a signature from the other party.</a:t>
            </a:r>
          </a:p>
          <a:p>
            <a:pPr marL="342900" indent="-342900">
              <a:buFontTx/>
              <a:buChar char="•"/>
            </a:pPr>
            <a:r>
              <a:rPr lang="en-US">
                <a:latin typeface="Times New Roman" pitchFamily="18" charset="0"/>
              </a:rPr>
              <a:t>If possible, minimize the number of people in the chain-of-custody. Always ensure that  evidence is properly stored.</a:t>
            </a:r>
          </a:p>
          <a:p>
            <a:pPr marL="342900" indent="-342900">
              <a:buFontTx/>
              <a:buChar char="•"/>
            </a:pPr>
            <a:r>
              <a:rPr lang="en-US">
                <a:latin typeface="Times New Roman" pitchFamily="18" charset="0"/>
              </a:rPr>
              <a:t>Samples and evidence are accompanied by a chain-of-custody record.  When transferring the possession of samples, both parties must sign, date, and note the time on the record.  All samples should be accompanied by the completed chain-of-custody record.</a:t>
            </a:r>
          </a:p>
        </p:txBody>
      </p:sp>
      <p:sp>
        <p:nvSpPr>
          <p:cNvPr id="23555"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Inspection reports organize and document all findings, thus serving as the key record of the condition of the site.  </a:t>
            </a:r>
          </a:p>
          <a:p>
            <a:pPr marL="342900" indent="-342900"/>
            <a:endParaRPr lang="en-US">
              <a:latin typeface="Times New Roman" pitchFamily="18" charset="0"/>
            </a:endParaRPr>
          </a:p>
          <a:p>
            <a:pPr marL="342900" indent="-342900">
              <a:buFontTx/>
              <a:buChar char="•"/>
            </a:pPr>
            <a:r>
              <a:rPr lang="en-US">
                <a:latin typeface="Times New Roman" pitchFamily="18" charset="0"/>
              </a:rPr>
              <a:t>Such reports should be accurate, objective, relevant, and address all major items.  The report should be based on first-hand knowledge or cite the source of the information.  It should also reference other documents developed as part of the inspection (e.g., photographs, chain-of-custody forms, notices, receipts, etc.).  </a:t>
            </a:r>
          </a:p>
          <a:p>
            <a:pPr marL="342900" indent="-342900"/>
            <a:endParaRPr lang="en-US">
              <a:latin typeface="Times New Roman" pitchFamily="18" charset="0"/>
            </a:endParaRPr>
          </a:p>
          <a:p>
            <a:pPr marL="342900" indent="-342900">
              <a:buFontTx/>
              <a:buChar char="•"/>
            </a:pPr>
            <a:r>
              <a:rPr lang="en-US">
                <a:latin typeface="Times New Roman" pitchFamily="18" charset="0"/>
              </a:rPr>
              <a:t>An inspection report must be objective.  It should not contain opinion, speculation, or irrelevant information.  It should be well organized, and complete, integrating all information and evidence relevant to the inspection.</a:t>
            </a:r>
          </a:p>
          <a:p>
            <a:pPr marL="342900" indent="-342900"/>
            <a:endParaRPr lang="en-US">
              <a:latin typeface="Times New Roman" pitchFamily="18" charset="0"/>
            </a:endParaRPr>
          </a:p>
          <a:p>
            <a:pPr marL="342900" indent="-342900">
              <a:buFontTx/>
              <a:buChar char="•"/>
            </a:pPr>
            <a:r>
              <a:rPr lang="en-US">
                <a:latin typeface="Times New Roman" pitchFamily="18" charset="0"/>
              </a:rPr>
              <a:t>Inspection reports are subject to discovery.  Hence, they must be sufficiently well documented to withstand close scrutiny.    </a:t>
            </a:r>
          </a:p>
        </p:txBody>
      </p:sp>
      <p:sp>
        <p:nvSpPr>
          <p:cNvPr id="25603"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To assert confidentiality, the facility must follow procedures in RCRA Sec. 3007(b) and 40 C.F.R. Part 2, Subpart B.</a:t>
            </a:r>
          </a:p>
          <a:p>
            <a:pPr marL="342900" indent="-342900"/>
            <a:endParaRPr lang="en-US">
              <a:latin typeface="Times New Roman" pitchFamily="18" charset="0"/>
            </a:endParaRPr>
          </a:p>
          <a:p>
            <a:pPr marL="342900" indent="-342900">
              <a:buFontTx/>
              <a:buChar char="•"/>
            </a:pPr>
            <a:r>
              <a:rPr lang="en-US">
                <a:latin typeface="Times New Roman" pitchFamily="18" charset="0"/>
              </a:rPr>
              <a:t>Appropriate markings include: trade secret, proprietary, or company confidential.</a:t>
            </a:r>
          </a:p>
          <a:p>
            <a:pPr marL="342900" indent="-342900"/>
            <a:endParaRPr lang="en-US">
              <a:latin typeface="Times New Roman" pitchFamily="18" charset="0"/>
            </a:endParaRPr>
          </a:p>
          <a:p>
            <a:pPr marL="342900" indent="-342900">
              <a:buFontTx/>
              <a:buChar char="•"/>
            </a:pPr>
            <a:r>
              <a:rPr lang="en-US">
                <a:latin typeface="Times New Roman" pitchFamily="18" charset="0"/>
              </a:rPr>
              <a:t>RCRA provides criminal penalties for disclosure of confidential information.</a:t>
            </a:r>
          </a:p>
          <a:p>
            <a:pPr marL="342900" indent="-342900"/>
            <a:endParaRPr lang="en-US">
              <a:latin typeface="Times New Roman" pitchFamily="18" charset="0"/>
            </a:endParaRPr>
          </a:p>
          <a:p>
            <a:pPr marL="342900" indent="-342900">
              <a:buFontTx/>
              <a:buChar char="•"/>
            </a:pPr>
            <a:r>
              <a:rPr lang="en-US">
                <a:latin typeface="Times New Roman" pitchFamily="18" charset="0"/>
              </a:rPr>
              <a:t>Maintaining CBI within the Agency requires trained personnel, issuance of a document control number for each document, and restricted access.</a:t>
            </a:r>
          </a:p>
          <a:p>
            <a:pPr marL="342900" indent="-342900"/>
            <a:endParaRPr lang="en-US">
              <a:latin typeface="Times New Roman" pitchFamily="18" charset="0"/>
            </a:endParaRPr>
          </a:p>
          <a:p>
            <a:pPr marL="342900" indent="-342900">
              <a:buFontTx/>
              <a:buChar char="•"/>
            </a:pPr>
            <a:r>
              <a:rPr lang="en-US">
                <a:latin typeface="Times New Roman" pitchFamily="18" charset="0"/>
              </a:rPr>
              <a:t>EPA has authority to disclose CBI relevant to specified proceeding pursuant to 40 C.F.R. 2.305.  However, general CBI restrictions must be adhered to pending a formal decision to disclose CBI. </a:t>
            </a:r>
          </a:p>
        </p:txBody>
      </p:sp>
      <p:sp>
        <p:nvSpPr>
          <p:cNvPr id="27651"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RCRA inspectors may serve as key witnesses in enforcement actions.</a:t>
            </a:r>
          </a:p>
          <a:p>
            <a:pPr marL="342900" indent="-342900"/>
            <a:endParaRPr lang="en-US">
              <a:latin typeface="Times New Roman" pitchFamily="18" charset="0"/>
            </a:endParaRPr>
          </a:p>
          <a:p>
            <a:pPr marL="342900" indent="-342900">
              <a:buFontTx/>
              <a:buChar char="•"/>
            </a:pPr>
            <a:r>
              <a:rPr lang="en-US">
                <a:latin typeface="Times New Roman" pitchFamily="18" charset="0"/>
              </a:rPr>
              <a:t>The keys to being an effective witness include:</a:t>
            </a:r>
          </a:p>
          <a:p>
            <a:pPr marL="342900" indent="-342900"/>
            <a:r>
              <a:rPr lang="en-US">
                <a:latin typeface="Times New Roman" pitchFamily="18" charset="0"/>
              </a:rPr>
              <a:t>	-	Understanding your role (e.g., presenting testimony, 		authenticating evidence, persuading the trier of fact)  </a:t>
            </a:r>
          </a:p>
          <a:p>
            <a:pPr marL="342900" indent="-342900"/>
            <a:r>
              <a:rPr lang="en-US">
                <a:latin typeface="Times New Roman" pitchFamily="18" charset="0"/>
              </a:rPr>
              <a:t>	-	Proper preparation</a:t>
            </a:r>
          </a:p>
          <a:p>
            <a:pPr marL="342900" indent="-342900"/>
            <a:r>
              <a:rPr lang="en-US">
                <a:latin typeface="Times New Roman" pitchFamily="18" charset="0"/>
              </a:rPr>
              <a:t>	-	Communicating clearly and professionally</a:t>
            </a:r>
          </a:p>
          <a:p>
            <a:pPr marL="342900" indent="-342900"/>
            <a:r>
              <a:rPr lang="en-US">
                <a:latin typeface="Times New Roman" pitchFamily="18" charset="0"/>
              </a:rPr>
              <a:t>	-	Working as a key member of the legal/ enforcement team.</a:t>
            </a:r>
          </a:p>
          <a:p>
            <a:pPr marL="342900" indent="-342900"/>
            <a:endParaRPr lang="en-US"/>
          </a:p>
          <a:p>
            <a:pPr marL="342900" indent="-342900"/>
            <a:endParaRPr lang="en-US"/>
          </a:p>
        </p:txBody>
      </p:sp>
      <p:sp>
        <p:nvSpPr>
          <p:cNvPr id="29699"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As a witness, a RCRA inspector serves the vital role of presenting evidence that a violation has occurred and, thus, supporting the government’s case.</a:t>
            </a:r>
          </a:p>
          <a:p>
            <a:pPr marL="342900" indent="-342900"/>
            <a:endParaRPr lang="en-US">
              <a:latin typeface="Times New Roman" pitchFamily="18" charset="0"/>
            </a:endParaRPr>
          </a:p>
          <a:p>
            <a:pPr marL="342900" indent="-342900">
              <a:buFontTx/>
              <a:buChar char="•"/>
            </a:pPr>
            <a:r>
              <a:rPr lang="en-US">
                <a:latin typeface="Times New Roman" pitchFamily="18" charset="0"/>
              </a:rPr>
              <a:t>Normally, an inspector serves as a fact witness: testifying as to what he or she has learned directly (i.e., through use of his or her senses).</a:t>
            </a:r>
          </a:p>
          <a:p>
            <a:pPr marL="342900" indent="-342900"/>
            <a:r>
              <a:rPr lang="en-US">
                <a:latin typeface="Times New Roman" pitchFamily="18" charset="0"/>
              </a:rPr>
              <a:t>	-	A foundation must be laid for such testimony.</a:t>
            </a:r>
          </a:p>
          <a:p>
            <a:pPr marL="342900" indent="-342900"/>
            <a:endParaRPr lang="en-US">
              <a:latin typeface="Times New Roman" pitchFamily="18" charset="0"/>
            </a:endParaRPr>
          </a:p>
          <a:p>
            <a:pPr marL="342900" indent="-342900">
              <a:buFontTx/>
              <a:buChar char="•"/>
            </a:pPr>
            <a:r>
              <a:rPr lang="en-US">
                <a:latin typeface="Times New Roman" pitchFamily="18" charset="0"/>
              </a:rPr>
              <a:t>Inspectors may be asked to explain the information collection process, and testify about key issues such as chain-of-custody and document authentication.</a:t>
            </a:r>
          </a:p>
        </p:txBody>
      </p:sp>
      <p:sp>
        <p:nvSpPr>
          <p:cNvPr id="31747"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Preparation includes preparing for and properly executing the inspection, as well as preparing for your role as a witness.</a:t>
            </a:r>
          </a:p>
          <a:p>
            <a:pPr marL="342900" indent="-342900"/>
            <a:endParaRPr lang="en-US">
              <a:latin typeface="Times New Roman" pitchFamily="18" charset="0"/>
            </a:endParaRPr>
          </a:p>
          <a:p>
            <a:pPr marL="342900" indent="-342900">
              <a:buFontTx/>
              <a:buChar char="•"/>
            </a:pPr>
            <a:r>
              <a:rPr lang="en-US">
                <a:latin typeface="Times New Roman" pitchFamily="18" charset="0"/>
              </a:rPr>
              <a:t>Review and be familiar with all documentation.  Work with counsel to prepare testimony consistent with the theory of the case, coordinate roles, discuss techniques for clear communication, and learn what to expect on stand.</a:t>
            </a:r>
          </a:p>
          <a:p>
            <a:pPr marL="342900" indent="-342900"/>
            <a:endParaRPr lang="en-US">
              <a:latin typeface="Times New Roman" pitchFamily="18" charset="0"/>
            </a:endParaRPr>
          </a:p>
          <a:p>
            <a:pPr marL="342900" indent="-342900">
              <a:buFontTx/>
              <a:buChar char="•"/>
            </a:pPr>
            <a:r>
              <a:rPr lang="en-US">
                <a:latin typeface="Times New Roman" pitchFamily="18" charset="0"/>
              </a:rPr>
              <a:t>Know which information is key to proving those assertions central to the case.  Team with counsel to make strong presentation on those issues.</a:t>
            </a:r>
          </a:p>
          <a:p>
            <a:pPr marL="342900" indent="-342900"/>
            <a:endParaRPr lang="en-US">
              <a:latin typeface="Times New Roman" pitchFamily="18" charset="0"/>
            </a:endParaRPr>
          </a:p>
          <a:p>
            <a:pPr marL="342900" indent="-342900">
              <a:buFontTx/>
              <a:buChar char="•"/>
            </a:pPr>
            <a:r>
              <a:rPr lang="en-US">
                <a:latin typeface="Times New Roman" pitchFamily="18" charset="0"/>
              </a:rPr>
              <a:t>The inspection report serves a vital function in integrating and summarizing the findings of the inspection.  The inspector may be called upon to authenticate, explain, and defend the report (and the inspection process underlying the report).</a:t>
            </a:r>
          </a:p>
          <a:p>
            <a:pPr marL="342900" indent="-342900"/>
            <a:endParaRPr lang="en-US">
              <a:latin typeface="Times New Roman" pitchFamily="18" charset="0"/>
            </a:endParaRPr>
          </a:p>
        </p:txBody>
      </p:sp>
      <p:sp>
        <p:nvSpPr>
          <p:cNvPr id="33795"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A deposition is on-the-record questioning of an inspector that is part of discovery process.  Testimony here is as important as trial testimony (e.g., used to develop strategy including settlement negotiations, establish strength of case, identify facts in dispute, and impeach trial testimony where inconsistent).</a:t>
            </a:r>
          </a:p>
          <a:p>
            <a:pPr marL="342900" indent="-342900"/>
            <a:endParaRPr lang="en-US">
              <a:latin typeface="Times New Roman" pitchFamily="18" charset="0"/>
            </a:endParaRPr>
          </a:p>
          <a:p>
            <a:pPr marL="342900" indent="-342900">
              <a:buFontTx/>
              <a:buChar char="•"/>
            </a:pPr>
            <a:r>
              <a:rPr lang="en-US">
                <a:latin typeface="Times New Roman" pitchFamily="18" charset="0"/>
              </a:rPr>
              <a:t>Be prepared, know the topic and scope of the deposition.  Plan how to respond to questions the other side is likely to ask.</a:t>
            </a:r>
          </a:p>
          <a:p>
            <a:pPr marL="342900" indent="-342900"/>
            <a:endParaRPr lang="en-US">
              <a:latin typeface="Times New Roman" pitchFamily="18" charset="0"/>
            </a:endParaRPr>
          </a:p>
          <a:p>
            <a:pPr marL="342900" indent="-342900">
              <a:buFontTx/>
              <a:buChar char="•"/>
            </a:pPr>
            <a:r>
              <a:rPr lang="en-US">
                <a:latin typeface="Times New Roman" pitchFamily="18" charset="0"/>
              </a:rPr>
              <a:t>Listen carefully.  If the question is unclear, say so.  If you do not know the answer, say so.  If the question presumes incorrect information, say so.</a:t>
            </a:r>
          </a:p>
          <a:p>
            <a:pPr marL="342900" indent="-342900"/>
            <a:endParaRPr lang="en-US">
              <a:latin typeface="Times New Roman" pitchFamily="18" charset="0"/>
            </a:endParaRPr>
          </a:p>
          <a:p>
            <a:pPr marL="342900" indent="-342900">
              <a:buFontTx/>
              <a:buChar char="•"/>
            </a:pPr>
            <a:r>
              <a:rPr lang="en-US">
                <a:latin typeface="Times New Roman" pitchFamily="18" charset="0"/>
              </a:rPr>
              <a:t>Answer the questions honestly but limit the amount you say.  Do NOT expound unnecessarily or volunteer information.  </a:t>
            </a:r>
          </a:p>
          <a:p>
            <a:pPr marL="342900" indent="-342900"/>
            <a:endParaRPr lang="en-US">
              <a:latin typeface="Times New Roman" pitchFamily="18" charset="0"/>
            </a:endParaRPr>
          </a:p>
          <a:p>
            <a:pPr marL="342900" indent="-342900">
              <a:buFontTx/>
              <a:buChar char="•"/>
            </a:pPr>
            <a:r>
              <a:rPr lang="en-US">
                <a:latin typeface="Times New Roman" pitchFamily="18" charset="0"/>
              </a:rPr>
              <a:t>Review the transcript and correct any errors immediately.</a:t>
            </a:r>
          </a:p>
        </p:txBody>
      </p:sp>
      <p:sp>
        <p:nvSpPr>
          <p:cNvPr id="35843"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914400" y="4572000"/>
            <a:ext cx="5029200" cy="4114800"/>
          </a:xfrm>
          <a:noFill/>
          <a:ln/>
        </p:spPr>
        <p:txBody>
          <a:bodyPr/>
          <a:lstStyle/>
          <a:p>
            <a:pPr marL="342900" indent="-342900">
              <a:buFontTx/>
              <a:buChar char="•"/>
            </a:pPr>
            <a:r>
              <a:rPr lang="en-US">
                <a:latin typeface="Times New Roman" pitchFamily="18" charset="0"/>
              </a:rPr>
              <a:t>An RCRA inspector’s direct testimony is generally key to an enforcement case.  Both the substance of the testimony and the manner of presentation affect the credibility attached to the information by the judge or jury.  </a:t>
            </a:r>
          </a:p>
          <a:p>
            <a:pPr marL="342900" indent="-342900"/>
            <a:endParaRPr lang="en-US">
              <a:latin typeface="Times New Roman" pitchFamily="18" charset="0"/>
            </a:endParaRPr>
          </a:p>
          <a:p>
            <a:pPr marL="342900" indent="-342900">
              <a:buFontTx/>
              <a:buChar char="•"/>
            </a:pPr>
            <a:r>
              <a:rPr lang="en-US">
                <a:latin typeface="Times New Roman" pitchFamily="18" charset="0"/>
              </a:rPr>
              <a:t>Tell your story by responding to the questions asked by your attorney.  With preparation, direct examination should result in a well organized, logical, recitation of the facts.  Note:</a:t>
            </a:r>
          </a:p>
          <a:p>
            <a:pPr marL="342900" indent="-342900"/>
            <a:r>
              <a:rPr lang="en-US">
                <a:latin typeface="Times New Roman" pitchFamily="18" charset="0"/>
              </a:rPr>
              <a:t>	-	Recollection can be refreshed with documents (e.g., notes, etc.) </a:t>
            </a:r>
          </a:p>
          <a:p>
            <a:pPr marL="342900" indent="-342900"/>
            <a:r>
              <a:rPr lang="en-US">
                <a:latin typeface="Times New Roman" pitchFamily="18" charset="0"/>
              </a:rPr>
              <a:t>	-	Body language, including eye contact, is important</a:t>
            </a:r>
          </a:p>
          <a:p>
            <a:pPr marL="342900" indent="-342900"/>
            <a:r>
              <a:rPr lang="en-US">
                <a:latin typeface="Times New Roman" pitchFamily="18" charset="0"/>
              </a:rPr>
              <a:t>	-	Testimony should be objective</a:t>
            </a:r>
          </a:p>
          <a:p>
            <a:pPr marL="342900" indent="-342900"/>
            <a:r>
              <a:rPr lang="en-US">
                <a:latin typeface="Times New Roman" pitchFamily="18" charset="0"/>
              </a:rPr>
              <a:t>	-	Answer questions in plain English</a:t>
            </a:r>
          </a:p>
          <a:p>
            <a:pPr marL="342900" indent="-342900"/>
            <a:r>
              <a:rPr lang="en-US">
                <a:latin typeface="Times New Roman" pitchFamily="18" charset="0"/>
              </a:rPr>
              <a:t>	-	Discuss weaknesses beforehand.</a:t>
            </a:r>
          </a:p>
          <a:p>
            <a:pPr marL="342900" indent="-342900"/>
            <a:endParaRPr lang="en-US">
              <a:latin typeface="Times New Roman" pitchFamily="18" charset="0"/>
            </a:endParaRPr>
          </a:p>
          <a:p>
            <a:pPr marL="342900" indent="-342900">
              <a:buFontTx/>
              <a:buChar char="•"/>
            </a:pPr>
            <a:r>
              <a:rPr lang="en-US">
                <a:latin typeface="Times New Roman" pitchFamily="18" charset="0"/>
              </a:rPr>
              <a:t>Do not over-prepare such that testimony sounds canned, overly technical, or equivocate.</a:t>
            </a:r>
          </a:p>
          <a:p>
            <a:pPr marL="342900" indent="-342900"/>
            <a:endParaRPr lang="en-US">
              <a:latin typeface="Times New Roman" pitchFamily="18" charset="0"/>
            </a:endParaRPr>
          </a:p>
          <a:p>
            <a:pPr marL="342900" indent="-342900">
              <a:buFontTx/>
              <a:buChar char="•"/>
            </a:pPr>
            <a:r>
              <a:rPr lang="en-US">
                <a:latin typeface="Times New Roman" pitchFamily="18" charset="0"/>
              </a:rPr>
              <a:t>Respect the court, the judge, and the defendant.  Your professionalism reflects on your credibility and that of the enforcement team.</a:t>
            </a:r>
          </a:p>
          <a:p>
            <a:pPr marL="342900" indent="-342900"/>
            <a:endParaRPr lang="en-US">
              <a:latin typeface="Times New Roman" pitchFamily="18" charset="0"/>
            </a:endParaRPr>
          </a:p>
        </p:txBody>
      </p:sp>
      <p:sp>
        <p:nvSpPr>
          <p:cNvPr id="37891"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914400" y="4572000"/>
            <a:ext cx="5029200" cy="4038600"/>
          </a:xfrm>
          <a:noFill/>
          <a:ln/>
        </p:spPr>
        <p:txBody>
          <a:bodyPr/>
          <a:lstStyle/>
          <a:p>
            <a:pPr marL="342900" indent="-342900">
              <a:buFontTx/>
              <a:buChar char="•"/>
            </a:pPr>
            <a:r>
              <a:rPr lang="en-US">
                <a:latin typeface="Times New Roman" pitchFamily="18" charset="0"/>
              </a:rPr>
              <a:t>During cross-examination, opposition counsel attempts to diminish the strengths and emphasize the weaknesses of your direct testimony and overall case.</a:t>
            </a:r>
          </a:p>
          <a:p>
            <a:pPr marL="342900" indent="-342900">
              <a:buFontTx/>
              <a:buChar char="•"/>
            </a:pPr>
            <a:r>
              <a:rPr lang="en-US">
                <a:latin typeface="Times New Roman" pitchFamily="18" charset="0"/>
              </a:rPr>
              <a:t>Focus may be the inspector’s experience (e.g., occupations, training), observations (e.g., memory, recollection), or bias.</a:t>
            </a:r>
          </a:p>
          <a:p>
            <a:pPr marL="342900" indent="-342900">
              <a:buFontTx/>
              <a:buChar char="•"/>
            </a:pPr>
            <a:r>
              <a:rPr lang="en-US">
                <a:latin typeface="Times New Roman" pitchFamily="18" charset="0"/>
              </a:rPr>
              <a:t>Remain calm, thoughtful and professional; do not be drawn into an argument or lulled by a friendly approach.</a:t>
            </a:r>
          </a:p>
          <a:p>
            <a:pPr marL="342900" indent="-342900">
              <a:buFontTx/>
              <a:buChar char="•"/>
            </a:pPr>
            <a:r>
              <a:rPr lang="en-US">
                <a:latin typeface="Times New Roman" pitchFamily="18" charset="0"/>
              </a:rPr>
              <a:t>Take opportunities to restate direct testimony.</a:t>
            </a:r>
          </a:p>
          <a:p>
            <a:pPr marL="342900" indent="-342900">
              <a:buFontTx/>
              <a:buChar char="•"/>
            </a:pPr>
            <a:r>
              <a:rPr lang="en-US">
                <a:latin typeface="Times New Roman" pitchFamily="18" charset="0"/>
              </a:rPr>
              <a:t>If you do no understand a question, say so and ask that it be read back or rephrased.</a:t>
            </a:r>
          </a:p>
          <a:p>
            <a:pPr marL="342900" indent="-342900">
              <a:buFontTx/>
              <a:buChar char="•"/>
            </a:pPr>
            <a:r>
              <a:rPr lang="en-US">
                <a:latin typeface="Times New Roman" pitchFamily="18" charset="0"/>
              </a:rPr>
              <a:t>If unsure, state answer “is to the best of your knowledge.”</a:t>
            </a:r>
          </a:p>
          <a:p>
            <a:pPr marL="342900" indent="-342900">
              <a:buFontTx/>
              <a:buChar char="•"/>
            </a:pPr>
            <a:r>
              <a:rPr lang="en-US">
                <a:latin typeface="Times New Roman" pitchFamily="18" charset="0"/>
              </a:rPr>
              <a:t>Basic approach:</a:t>
            </a:r>
          </a:p>
          <a:p>
            <a:pPr marL="342900" indent="-342900"/>
            <a:r>
              <a:rPr lang="en-US">
                <a:latin typeface="Times New Roman" pitchFamily="18" charset="0"/>
              </a:rPr>
              <a:t>	-	Listen carefully</a:t>
            </a:r>
          </a:p>
          <a:p>
            <a:pPr marL="342900" indent="-342900"/>
            <a:r>
              <a:rPr lang="en-US">
                <a:latin typeface="Times New Roman" pitchFamily="18" charset="0"/>
              </a:rPr>
              <a:t>	-	Think about question</a:t>
            </a:r>
          </a:p>
          <a:p>
            <a:pPr marL="342900" indent="-342900"/>
            <a:r>
              <a:rPr lang="en-US">
                <a:latin typeface="Times New Roman" pitchFamily="18" charset="0"/>
              </a:rPr>
              <a:t>	-	Answer honestly and succinctly</a:t>
            </a:r>
          </a:p>
          <a:p>
            <a:pPr marL="342900" indent="-342900"/>
            <a:r>
              <a:rPr lang="en-US">
                <a:latin typeface="Times New Roman" pitchFamily="18" charset="0"/>
              </a:rPr>
              <a:t>	-	Do not volunteer information</a:t>
            </a:r>
          </a:p>
          <a:p>
            <a:pPr marL="342900" indent="-342900"/>
            <a:r>
              <a:rPr lang="en-US">
                <a:latin typeface="Times New Roman" pitchFamily="18" charset="0"/>
              </a:rPr>
              <a:t>	-	Correct inaccuracies</a:t>
            </a:r>
          </a:p>
          <a:p>
            <a:pPr marL="342900" indent="-342900"/>
            <a:r>
              <a:rPr lang="en-US">
                <a:latin typeface="Times New Roman" pitchFamily="18" charset="0"/>
              </a:rPr>
              <a:t>	-	Refresh recollection as necessary</a:t>
            </a:r>
            <a:endParaRPr lang="en-US"/>
          </a:p>
          <a:p>
            <a:pPr marL="342900" indent="-342900"/>
            <a:r>
              <a:rPr lang="en-US"/>
              <a:t>  </a:t>
            </a:r>
          </a:p>
        </p:txBody>
      </p:sp>
      <p:sp>
        <p:nvSpPr>
          <p:cNvPr id="39939"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Key issues regarding site access include:</a:t>
            </a:r>
          </a:p>
          <a:p>
            <a:pPr marL="342900" indent="-342900"/>
            <a:r>
              <a:rPr lang="en-US">
                <a:latin typeface="Times New Roman" pitchFamily="18" charset="0"/>
              </a:rPr>
              <a:t>	-	The scope of authority provided under Section 3007(a)</a:t>
            </a:r>
          </a:p>
          <a:p>
            <a:pPr marL="342900" indent="-342900"/>
            <a:r>
              <a:rPr lang="en-US">
                <a:latin typeface="Times New Roman" pitchFamily="18" charset="0"/>
              </a:rPr>
              <a:t>	-	Consent for site access</a:t>
            </a:r>
          </a:p>
          <a:p>
            <a:pPr marL="342900" indent="-342900"/>
            <a:r>
              <a:rPr lang="en-US">
                <a:latin typeface="Times New Roman" pitchFamily="18" charset="0"/>
              </a:rPr>
              <a:t>	-	Commonly requested access conditions</a:t>
            </a:r>
          </a:p>
          <a:p>
            <a:pPr marL="342900" indent="-342900"/>
            <a:r>
              <a:rPr lang="en-US">
                <a:latin typeface="Times New Roman" pitchFamily="18" charset="0"/>
              </a:rPr>
              <a:t>	-	Denial of access</a:t>
            </a:r>
          </a:p>
        </p:txBody>
      </p:sp>
      <p:sp>
        <p:nvSpPr>
          <p:cNvPr id="7171"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EPA’s inspection and information collection authority is very broad.</a:t>
            </a:r>
          </a:p>
          <a:p>
            <a:pPr marL="342900" indent="-342900"/>
            <a:endParaRPr lang="en-US">
              <a:latin typeface="Times New Roman" pitchFamily="18" charset="0"/>
            </a:endParaRPr>
          </a:p>
          <a:p>
            <a:pPr marL="342900" indent="-342900">
              <a:buFontTx/>
              <a:buChar char="•"/>
            </a:pPr>
            <a:r>
              <a:rPr lang="en-US">
                <a:latin typeface="Times New Roman" pitchFamily="18" charset="0"/>
              </a:rPr>
              <a:t>For purposes of Section 3007(a), hazardous waste includes listed and characteristic wastes, as well as wastes suspected of containing the hazardous constituents listed in Appendix VIII of 40 C.F.R. Part 261.</a:t>
            </a:r>
          </a:p>
          <a:p>
            <a:pPr marL="342900" indent="-342900"/>
            <a:endParaRPr lang="en-US">
              <a:latin typeface="Times New Roman" pitchFamily="18" charset="0"/>
            </a:endParaRPr>
          </a:p>
          <a:p>
            <a:pPr marL="342900" indent="-342900">
              <a:buFontTx/>
              <a:buChar char="•"/>
            </a:pPr>
            <a:r>
              <a:rPr lang="en-US">
                <a:latin typeface="Times New Roman" pitchFamily="18" charset="0"/>
              </a:rPr>
              <a:t>What constitutes a “reasonable time” varies according to the circumstances.  Normal business hours or hours of operation generally are deemed reasonable.</a:t>
            </a:r>
          </a:p>
          <a:p>
            <a:pPr marL="342900" indent="-342900"/>
            <a:endParaRPr lang="en-US">
              <a:latin typeface="Times New Roman" pitchFamily="18" charset="0"/>
            </a:endParaRPr>
          </a:p>
          <a:p>
            <a:pPr marL="342900" indent="-342900">
              <a:buFontTx/>
              <a:buChar char="•"/>
            </a:pPr>
            <a:r>
              <a:rPr lang="en-US">
                <a:latin typeface="Times New Roman" pitchFamily="18" charset="0"/>
              </a:rPr>
              <a:t>Upon arrival, the inspector should display credentials and locate the proper official.</a:t>
            </a:r>
          </a:p>
          <a:p>
            <a:pPr marL="342900" indent="-342900"/>
            <a:endParaRPr lang="en-US">
              <a:latin typeface="Times New Roman" pitchFamily="18" charset="0"/>
            </a:endParaRPr>
          </a:p>
          <a:p>
            <a:pPr marL="342900" indent="-342900">
              <a:buFontTx/>
              <a:buChar char="•"/>
            </a:pPr>
            <a:r>
              <a:rPr lang="en-US">
                <a:latin typeface="Times New Roman" pitchFamily="18" charset="0"/>
              </a:rPr>
              <a:t>Inspectors may: access property; access records; copy records; and sample.</a:t>
            </a:r>
          </a:p>
          <a:p>
            <a:pPr marL="342900" indent="-342900"/>
            <a:endParaRPr lang="en-US">
              <a:latin typeface="Times New Roman" pitchFamily="18" charset="0"/>
            </a:endParaRPr>
          </a:p>
          <a:p>
            <a:pPr marL="342900" indent="-342900">
              <a:buFontTx/>
              <a:buChar char="•"/>
            </a:pPr>
            <a:r>
              <a:rPr lang="en-US">
                <a:latin typeface="Times New Roman" pitchFamily="18" charset="0"/>
              </a:rPr>
              <a:t>EPA is obliged to split samples upon the facility’s request, but the facility must provides its own sample containers and sampling equipment. </a:t>
            </a:r>
          </a:p>
        </p:txBody>
      </p:sp>
      <p:sp>
        <p:nvSpPr>
          <p:cNvPr id="9219"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Exceptions to the rule that warrantless searches are per se unreasonable include:</a:t>
            </a:r>
          </a:p>
          <a:p>
            <a:pPr marL="342900" indent="-342900"/>
            <a:r>
              <a:rPr lang="en-US">
                <a:latin typeface="Times New Roman" pitchFamily="18" charset="0"/>
              </a:rPr>
              <a:t>	-	Knowing consent</a:t>
            </a:r>
          </a:p>
          <a:p>
            <a:pPr marL="342900" indent="-342900"/>
            <a:r>
              <a:rPr lang="en-US">
                <a:latin typeface="Times New Roman" pitchFamily="18" charset="0"/>
              </a:rPr>
              <a:t>	-	Exigent circumstances -- emergencies</a:t>
            </a:r>
          </a:p>
          <a:p>
            <a:pPr marL="342900" indent="-342900"/>
            <a:r>
              <a:rPr lang="en-US">
                <a:latin typeface="Times New Roman" pitchFamily="18" charset="0"/>
              </a:rPr>
              <a:t>	-	Open fields (i.e., observing what is in plain view)</a:t>
            </a:r>
          </a:p>
          <a:p>
            <a:pPr marL="342900" indent="-342900"/>
            <a:r>
              <a:rPr lang="en-US">
                <a:latin typeface="Times New Roman" pitchFamily="18" charset="0"/>
              </a:rPr>
              <a:t>	-	Pervasively regulated industries.</a:t>
            </a:r>
          </a:p>
          <a:p>
            <a:pPr marL="342900" indent="-342900"/>
            <a:endParaRPr lang="en-US">
              <a:latin typeface="Times New Roman" pitchFamily="18" charset="0"/>
            </a:endParaRPr>
          </a:p>
          <a:p>
            <a:pPr marL="342900" indent="-342900">
              <a:buFontTx/>
              <a:buChar char="•"/>
            </a:pPr>
            <a:r>
              <a:rPr lang="en-US">
                <a:latin typeface="Times New Roman" pitchFamily="18" charset="0"/>
              </a:rPr>
              <a:t>A RCRA inspector may enter a facility if the owner gives knowing consent.  Such consent must be: 1) voluntarily and freely given; and 2) obtained without misrepresentation.  However, express consent is not necessary.  </a:t>
            </a:r>
          </a:p>
          <a:p>
            <a:pPr marL="342900" indent="-342900"/>
            <a:endParaRPr lang="en-US">
              <a:latin typeface="Times New Roman" pitchFamily="18" charset="0"/>
            </a:endParaRPr>
          </a:p>
          <a:p>
            <a:pPr marL="342900" indent="-342900">
              <a:buFontTx/>
              <a:buChar char="•"/>
            </a:pPr>
            <a:r>
              <a:rPr lang="en-US">
                <a:latin typeface="Times New Roman" pitchFamily="18" charset="0"/>
              </a:rPr>
              <a:t>It is EPA policy to seek consent for RCRA inspections.</a:t>
            </a:r>
          </a:p>
          <a:p>
            <a:pPr marL="342900" indent="-342900"/>
            <a:endParaRPr lang="en-US">
              <a:latin typeface="Times New Roman" pitchFamily="18" charset="0"/>
            </a:endParaRPr>
          </a:p>
          <a:p>
            <a:pPr marL="342900" indent="-342900">
              <a:buFontTx/>
              <a:buChar char="•"/>
            </a:pPr>
            <a:r>
              <a:rPr lang="en-US">
                <a:latin typeface="Times New Roman" pitchFamily="18" charset="0"/>
              </a:rPr>
              <a:t>Consent may be withdrawn at any time during an inspection.  Findings made up to that point remain valid.  </a:t>
            </a:r>
          </a:p>
        </p:txBody>
      </p:sp>
      <p:sp>
        <p:nvSpPr>
          <p:cNvPr id="11267"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914400" y="4572000"/>
            <a:ext cx="5029200" cy="3962400"/>
          </a:xfrm>
          <a:noFill/>
          <a:ln/>
        </p:spPr>
        <p:txBody>
          <a:bodyPr/>
          <a:lstStyle/>
          <a:p>
            <a:pPr marL="342900" indent="-342900">
              <a:buFontTx/>
              <a:buChar char="•"/>
            </a:pPr>
            <a:r>
              <a:rPr lang="en-US">
                <a:latin typeface="Times New Roman" pitchFamily="18" charset="0"/>
              </a:rPr>
              <a:t>Conditions that cannot be provided in a warrant or are not provided in RCRA cannot be agreed to.</a:t>
            </a:r>
          </a:p>
          <a:p>
            <a:pPr marL="342900" indent="-342900">
              <a:buFontTx/>
              <a:buChar char="•"/>
            </a:pPr>
            <a:r>
              <a:rPr lang="en-US">
                <a:latin typeface="Times New Roman" pitchFamily="18" charset="0"/>
              </a:rPr>
              <a:t>The United States cannot agree to indemnify the property owner for damages caused by EPA or its contractor.</a:t>
            </a:r>
          </a:p>
          <a:p>
            <a:pPr marL="342900" indent="-342900">
              <a:buFontTx/>
              <a:buChar char="•"/>
            </a:pPr>
            <a:r>
              <a:rPr lang="en-US">
                <a:latin typeface="Times New Roman" pitchFamily="18" charset="0"/>
              </a:rPr>
              <a:t>Regarding split samples, the inspector should inform the facility owner that data generated without following U.S. EPA QA/QC procedures would not be comparable to the EPA data.</a:t>
            </a:r>
          </a:p>
          <a:p>
            <a:pPr marL="342900" indent="-342900">
              <a:buFontTx/>
              <a:buChar char="•"/>
            </a:pPr>
            <a:r>
              <a:rPr lang="en-US">
                <a:latin typeface="Times New Roman" pitchFamily="18" charset="0"/>
              </a:rPr>
              <a:t>Because inspectors usually have no intention of arriving at night, it may be acceptable to state that the specific inspection will proceed during daylight hours.</a:t>
            </a:r>
          </a:p>
          <a:p>
            <a:pPr marL="342900" indent="-342900">
              <a:buFontTx/>
              <a:buChar char="•"/>
            </a:pPr>
            <a:r>
              <a:rPr lang="en-US">
                <a:latin typeface="Times New Roman" pitchFamily="18" charset="0"/>
              </a:rPr>
              <a:t>While the owner is not legally entitled to advance notice, there may be some practical reasons for providing it (e.g., obtaining necessary bottles for split samples, ensuring that appropriate facility personnel are available).</a:t>
            </a:r>
          </a:p>
          <a:p>
            <a:pPr marL="342900" indent="-342900">
              <a:buFontTx/>
              <a:buChar char="•"/>
            </a:pPr>
            <a:r>
              <a:rPr lang="en-US">
                <a:latin typeface="Times New Roman" pitchFamily="18" charset="0"/>
              </a:rPr>
              <a:t>The owner (or consultant) can observe the inspection provided such observation does not cause a delay.</a:t>
            </a:r>
          </a:p>
          <a:p>
            <a:pPr marL="342900" indent="-342900">
              <a:buFontTx/>
              <a:buChar char="•"/>
            </a:pPr>
            <a:r>
              <a:rPr lang="en-US">
                <a:latin typeface="Times New Roman" pitchFamily="18" charset="0"/>
              </a:rPr>
              <a:t>It is EPA’s practice to take photographs as appropriate to document the inspection and provide an accurate picture of site conditions.  The owner can claim confidentiality under 3007 (b) and 40 C.F.R. Part 2, Subpart B. </a:t>
            </a:r>
          </a:p>
        </p:txBody>
      </p:sp>
      <p:sp>
        <p:nvSpPr>
          <p:cNvPr id="13315"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Illegal reasons for denying access include:</a:t>
            </a:r>
          </a:p>
          <a:p>
            <a:pPr marL="342900" indent="-342900"/>
            <a:r>
              <a:rPr lang="en-US">
                <a:latin typeface="Times New Roman" pitchFamily="18" charset="0"/>
              </a:rPr>
              <a:t>	-	Restricting an inspector from bringing necessary equipment</a:t>
            </a:r>
          </a:p>
          <a:p>
            <a:pPr marL="342900" indent="-342900"/>
            <a:r>
              <a:rPr lang="en-US">
                <a:latin typeface="Times New Roman" pitchFamily="18" charset="0"/>
              </a:rPr>
              <a:t>	-	Denying an inspector access to documents</a:t>
            </a:r>
          </a:p>
          <a:p>
            <a:pPr marL="342900" indent="-342900"/>
            <a:r>
              <a:rPr lang="en-US">
                <a:latin typeface="Times New Roman" pitchFamily="18" charset="0"/>
              </a:rPr>
              <a:t>	-	A strike and/or a plant shutdown</a:t>
            </a:r>
          </a:p>
          <a:p>
            <a:pPr marL="342900" indent="-342900"/>
            <a:r>
              <a:rPr lang="en-US">
                <a:latin typeface="Times New Roman" pitchFamily="18" charset="0"/>
              </a:rPr>
              <a:t>	-	An inspector’s refusal to sign a waiver or other legal document restricting the owner/ operator’s liabilities or obligations.</a:t>
            </a:r>
          </a:p>
          <a:p>
            <a:pPr marL="342900" indent="-342900"/>
            <a:endParaRPr lang="en-US">
              <a:latin typeface="Times New Roman" pitchFamily="18" charset="0"/>
            </a:endParaRPr>
          </a:p>
          <a:p>
            <a:pPr marL="342900" indent="-342900">
              <a:buFontTx/>
              <a:buChar char="•"/>
            </a:pPr>
            <a:r>
              <a:rPr lang="en-US">
                <a:latin typeface="Times New Roman" pitchFamily="18" charset="0"/>
              </a:rPr>
              <a:t>The owner has the right to request a warrant (</a:t>
            </a:r>
            <a:r>
              <a:rPr lang="en-US" u="sng">
                <a:latin typeface="Times New Roman" pitchFamily="18" charset="0"/>
              </a:rPr>
              <a:t>Marshall v. Barlow’s, Inc</a:t>
            </a:r>
            <a:r>
              <a:rPr lang="en-US">
                <a:latin typeface="Times New Roman" pitchFamily="18" charset="0"/>
              </a:rPr>
              <a:t>. 436 U.S. 307 (1978).  </a:t>
            </a:r>
          </a:p>
        </p:txBody>
      </p:sp>
      <p:sp>
        <p:nvSpPr>
          <p:cNvPr id="15363"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A warrant may be sought prior to inspection when circumstances dictate (e.g., surprise is crucial, company has a history of bad conduct/refusing entry, or distance to U.S. Attorney/magistrate).</a:t>
            </a:r>
          </a:p>
          <a:p>
            <a:pPr marL="342900" indent="-342900"/>
            <a:endParaRPr lang="en-US">
              <a:latin typeface="Times New Roman" pitchFamily="18" charset="0"/>
            </a:endParaRPr>
          </a:p>
          <a:p>
            <a:pPr marL="342900" indent="-342900">
              <a:buFontTx/>
              <a:buChar char="•"/>
            </a:pPr>
            <a:r>
              <a:rPr lang="en-US">
                <a:latin typeface="Times New Roman" pitchFamily="18" charset="0"/>
              </a:rPr>
              <a:t>An enforcement attorney should assist the inspector in preparing the documentation necessary to obtain a search warrant  (i.e., application, affidavit, and warrant) and in arranging for a meeting between the inspector and U.S. or state attorney.</a:t>
            </a:r>
          </a:p>
          <a:p>
            <a:pPr marL="342900" indent="-342900"/>
            <a:endParaRPr lang="en-US">
              <a:latin typeface="Times New Roman" pitchFamily="18" charset="0"/>
            </a:endParaRPr>
          </a:p>
          <a:p>
            <a:pPr marL="342900" indent="-342900">
              <a:buFontTx/>
              <a:buChar char="•"/>
            </a:pPr>
            <a:r>
              <a:rPr lang="en-US">
                <a:latin typeface="Times New Roman" pitchFamily="18" charset="0"/>
              </a:rPr>
              <a:t>The attorney will secure a warrant and forward it to the inspector and/ or the U.S. Marshall or equivalent state law enforcement authority.</a:t>
            </a:r>
          </a:p>
          <a:p>
            <a:pPr marL="342900" indent="-342900"/>
            <a:endParaRPr lang="en-US">
              <a:latin typeface="Times New Roman" pitchFamily="18" charset="0"/>
            </a:endParaRPr>
          </a:p>
          <a:p>
            <a:pPr marL="342900" indent="-342900">
              <a:buFontTx/>
              <a:buChar char="•"/>
            </a:pPr>
            <a:r>
              <a:rPr lang="en-US">
                <a:latin typeface="Times New Roman" pitchFamily="18" charset="0"/>
              </a:rPr>
              <a:t>The inspector plays a crucial role in preparing the supporting documentation and the warrant (i.e., s/he provides sufficient information to constitute probable cause and determine the scope of the warrant). </a:t>
            </a:r>
          </a:p>
          <a:p>
            <a:pPr marL="342900" indent="-342900"/>
            <a:r>
              <a:rPr lang="en-US">
                <a:latin typeface="Times New Roman" pitchFamily="18" charset="0"/>
              </a:rPr>
              <a:t> </a:t>
            </a:r>
          </a:p>
          <a:p>
            <a:pPr marL="342900" indent="-342900">
              <a:buFontTx/>
              <a:buChar char="•"/>
            </a:pPr>
            <a:r>
              <a:rPr lang="en-US">
                <a:latin typeface="Times New Roman" pitchFamily="18" charset="0"/>
              </a:rPr>
              <a:t>Inspections should be conducted in strict accordance with the warrant (but note “plain view” doctrine).  </a:t>
            </a:r>
          </a:p>
        </p:txBody>
      </p:sp>
      <p:sp>
        <p:nvSpPr>
          <p:cNvPr id="17411"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Inspector must identify all necessary evidence to prove a violation, and must document evidence appropriately.</a:t>
            </a:r>
          </a:p>
          <a:p>
            <a:pPr marL="342900" indent="-342900"/>
            <a:endParaRPr lang="en-US">
              <a:latin typeface="Times New Roman" pitchFamily="18" charset="0"/>
            </a:endParaRPr>
          </a:p>
          <a:p>
            <a:pPr marL="342900" indent="-342900">
              <a:buFontTx/>
              <a:buChar char="•"/>
            </a:pPr>
            <a:r>
              <a:rPr lang="en-US">
                <a:latin typeface="Times New Roman" pitchFamily="18" charset="0"/>
              </a:rPr>
              <a:t>To identify key evidence, inspectors must:</a:t>
            </a:r>
          </a:p>
          <a:p>
            <a:pPr marL="342900" indent="-342900"/>
            <a:r>
              <a:rPr lang="en-US">
                <a:latin typeface="Times New Roman" pitchFamily="18" charset="0"/>
              </a:rPr>
              <a:t>	-	Identify relevant regulations,</a:t>
            </a:r>
          </a:p>
          <a:p>
            <a:pPr marL="342900" indent="-342900"/>
            <a:r>
              <a:rPr lang="en-US">
                <a:latin typeface="Times New Roman" pitchFamily="18" charset="0"/>
              </a:rPr>
              <a:t>	-	Ensure no regulatory changes have occurred, and </a:t>
            </a:r>
          </a:p>
          <a:p>
            <a:pPr marL="342900" indent="-342900"/>
            <a:r>
              <a:rPr lang="en-US">
                <a:latin typeface="Times New Roman" pitchFamily="18" charset="0"/>
              </a:rPr>
              <a:t>	-	Break regulation into discrete elements to determine the specific 	evidence needed to prove each element of a violation.</a:t>
            </a:r>
          </a:p>
          <a:p>
            <a:pPr marL="342900" indent="-342900"/>
            <a:endParaRPr lang="en-US">
              <a:latin typeface="Times New Roman" pitchFamily="18" charset="0"/>
            </a:endParaRPr>
          </a:p>
          <a:p>
            <a:pPr marL="342900" indent="-342900">
              <a:buFontTx/>
              <a:buChar char="•"/>
            </a:pPr>
            <a:r>
              <a:rPr lang="en-US">
                <a:latin typeface="Times New Roman" pitchFamily="18" charset="0"/>
              </a:rPr>
              <a:t>The primary tests for the admission of evidence at trial are authenticity, relevance, and foundation.   </a:t>
            </a:r>
          </a:p>
          <a:p>
            <a:pPr marL="342900" indent="-342900"/>
            <a:endParaRPr lang="en-US">
              <a:latin typeface="Times New Roman" pitchFamily="18" charset="0"/>
            </a:endParaRPr>
          </a:p>
          <a:p>
            <a:pPr marL="342900" indent="-342900">
              <a:buFontTx/>
              <a:buChar char="•"/>
            </a:pPr>
            <a:r>
              <a:rPr lang="en-US">
                <a:latin typeface="Times New Roman" pitchFamily="18" charset="0"/>
              </a:rPr>
              <a:t>Documentation ensures that evidence is valid and reliable, and includes authentication and chain-of-custody procedures.</a:t>
            </a:r>
          </a:p>
        </p:txBody>
      </p:sp>
      <p:sp>
        <p:nvSpPr>
          <p:cNvPr id="19459"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noFill/>
          <a:ln/>
        </p:spPr>
        <p:txBody>
          <a:bodyPr/>
          <a:lstStyle/>
          <a:p>
            <a:pPr marL="342900" indent="-342900">
              <a:buFontTx/>
              <a:buChar char="•"/>
            </a:pPr>
            <a:r>
              <a:rPr lang="en-US">
                <a:latin typeface="Times New Roman" pitchFamily="18" charset="0"/>
              </a:rPr>
              <a:t>Authenticating documents is the process of establishing, through the use of evidence, that a document is what it purports to be (i.e., that a document has not been created or altered such that it lacks the credibility required by the administrative or legal process).</a:t>
            </a:r>
          </a:p>
          <a:p>
            <a:pPr marL="342900" indent="-342900"/>
            <a:endParaRPr lang="en-US">
              <a:latin typeface="Times New Roman" pitchFamily="18" charset="0"/>
            </a:endParaRPr>
          </a:p>
          <a:p>
            <a:pPr marL="342900" indent="-342900">
              <a:buFontTx/>
              <a:buChar char="•"/>
            </a:pPr>
            <a:r>
              <a:rPr lang="en-US">
                <a:latin typeface="Times New Roman" pitchFamily="18" charset="0"/>
              </a:rPr>
              <a:t>Authentication may become an issue when EPA:</a:t>
            </a:r>
          </a:p>
          <a:p>
            <a:pPr marL="342900" indent="-342900"/>
            <a:r>
              <a:rPr lang="en-US">
                <a:latin typeface="Times New Roman" pitchFamily="18" charset="0"/>
              </a:rPr>
              <a:t>	-	Is placing a document into evidence</a:t>
            </a:r>
          </a:p>
          <a:p>
            <a:pPr marL="342900" indent="-342900"/>
            <a:r>
              <a:rPr lang="en-US">
                <a:latin typeface="Times New Roman" pitchFamily="18" charset="0"/>
              </a:rPr>
              <a:t>	-	Is seeking an accelerated decision</a:t>
            </a:r>
          </a:p>
          <a:p>
            <a:pPr marL="342900" indent="-342900"/>
            <a:r>
              <a:rPr lang="en-US">
                <a:latin typeface="Times New Roman" pitchFamily="18" charset="0"/>
              </a:rPr>
              <a:t>	-	Requests that a document become part of the record.</a:t>
            </a:r>
          </a:p>
          <a:p>
            <a:pPr marL="342900" indent="-342900"/>
            <a:endParaRPr lang="en-US">
              <a:latin typeface="Times New Roman" pitchFamily="18" charset="0"/>
            </a:endParaRPr>
          </a:p>
          <a:p>
            <a:pPr marL="342900" indent="-342900">
              <a:buFontTx/>
              <a:buChar char="•"/>
            </a:pPr>
            <a:r>
              <a:rPr lang="en-US">
                <a:latin typeface="Times New Roman" pitchFamily="18" charset="0"/>
              </a:rPr>
              <a:t>The authenticity of virtually any document may be challenged.  Thus, it is important to be able to authenticate each document to be used as evidence.</a:t>
            </a:r>
          </a:p>
          <a:p>
            <a:pPr marL="342900" indent="-342900"/>
            <a:endParaRPr lang="en-US">
              <a:latin typeface="Times New Roman" pitchFamily="18" charset="0"/>
            </a:endParaRPr>
          </a:p>
          <a:p>
            <a:pPr marL="342900" indent="-342900">
              <a:buFontTx/>
              <a:buChar char="•"/>
            </a:pPr>
            <a:r>
              <a:rPr lang="en-US">
                <a:latin typeface="Times New Roman" pitchFamily="18" charset="0"/>
              </a:rPr>
              <a:t>Must be able to show how information or a document was discovered and obtained, and possibly how information or document was developed.</a:t>
            </a:r>
          </a:p>
        </p:txBody>
      </p:sp>
      <p:sp>
        <p:nvSpPr>
          <p:cNvPr id="21507" name="Rectangle 3"/>
          <p:cNvSpPr>
            <a:spLocks noChangeArrowheads="1" noTextEdit="1"/>
          </p:cNvSpPr>
          <p:nvPr>
            <p:ph type="sldImg"/>
          </p:nvPr>
        </p:nvSpPr>
        <p:spPr>
          <a:xfrm>
            <a:off x="1150938" y="692150"/>
            <a:ext cx="4556125" cy="34163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228600"/>
            <a:ext cx="20383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28600"/>
            <a:ext cx="59626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33" name="Group 9"/>
          <p:cNvGrpSpPr>
            <a:grpSpLocks/>
          </p:cNvGrpSpPr>
          <p:nvPr/>
        </p:nvGrpSpPr>
        <p:grpSpPr bwMode="auto">
          <a:xfrm>
            <a:off x="236538" y="0"/>
            <a:ext cx="8896350" cy="6845300"/>
            <a:chOff x="149" y="0"/>
            <a:chExt cx="5604" cy="4312"/>
          </a:xfrm>
        </p:grpSpPr>
        <p:sp>
          <p:nvSpPr>
            <p:cNvPr id="1026" name="Rectangle 2"/>
            <p:cNvSpPr>
              <a:spLocks noChangeArrowheads="1"/>
            </p:cNvSpPr>
            <p:nvPr/>
          </p:nvSpPr>
          <p:spPr bwMode="auto">
            <a:xfrm>
              <a:off x="149" y="0"/>
              <a:ext cx="150" cy="4312"/>
            </a:xfrm>
            <a:prstGeom prst="rect">
              <a:avLst/>
            </a:prstGeom>
            <a:gradFill rotWithShape="0">
              <a:gsLst>
                <a:gs pos="0">
                  <a:srgbClr val="ACACAC">
                    <a:gamma/>
                    <a:shade val="29804"/>
                    <a:invGamma/>
                  </a:srgbClr>
                </a:gs>
                <a:gs pos="100000">
                  <a:srgbClr val="ACACAC"/>
                </a:gs>
              </a:gsLst>
              <a:lin ang="5400000" scaled="1"/>
            </a:gradFill>
            <a:ln w="12700">
              <a:noFill/>
              <a:miter lim="800000"/>
              <a:headEnd/>
              <a:tailEnd/>
            </a:ln>
            <a:effectLst/>
          </p:spPr>
          <p:txBody>
            <a:bodyPr wrap="none" anchor="ctr"/>
            <a:lstStyle/>
            <a:p>
              <a:endParaRPr lang="en-US"/>
            </a:p>
          </p:txBody>
        </p:sp>
        <p:sp>
          <p:nvSpPr>
            <p:cNvPr id="1027" name="Rectangle 3"/>
            <p:cNvSpPr>
              <a:spLocks noChangeArrowheads="1"/>
            </p:cNvSpPr>
            <p:nvPr/>
          </p:nvSpPr>
          <p:spPr bwMode="auto">
            <a:xfrm>
              <a:off x="277" y="0"/>
              <a:ext cx="235" cy="2940"/>
            </a:xfrm>
            <a:prstGeom prst="rect">
              <a:avLst/>
            </a:prstGeom>
            <a:gradFill rotWithShape="0">
              <a:gsLst>
                <a:gs pos="0">
                  <a:srgbClr val="ACACAC">
                    <a:gamma/>
                    <a:shade val="29804"/>
                    <a:invGamma/>
                  </a:srgbClr>
                </a:gs>
                <a:gs pos="100000">
                  <a:srgbClr val="ACACAC"/>
                </a:gs>
              </a:gsLst>
              <a:lin ang="5400000" scaled="1"/>
            </a:gradFill>
            <a:ln w="12700">
              <a:noFill/>
              <a:miter lim="800000"/>
              <a:headEnd/>
              <a:tailEnd/>
            </a:ln>
            <a:effectLst/>
          </p:spPr>
          <p:txBody>
            <a:bodyPr wrap="none" anchor="ctr"/>
            <a:lstStyle/>
            <a:p>
              <a:endParaRPr lang="en-US"/>
            </a:p>
          </p:txBody>
        </p:sp>
        <p:sp>
          <p:nvSpPr>
            <p:cNvPr id="1028" name="Rectangle 4"/>
            <p:cNvSpPr>
              <a:spLocks noChangeArrowheads="1"/>
            </p:cNvSpPr>
            <p:nvPr/>
          </p:nvSpPr>
          <p:spPr bwMode="auto">
            <a:xfrm>
              <a:off x="203" y="0"/>
              <a:ext cx="682" cy="2112"/>
            </a:xfrm>
            <a:prstGeom prst="rect">
              <a:avLst/>
            </a:prstGeom>
            <a:gradFill rotWithShape="0">
              <a:gsLst>
                <a:gs pos="0">
                  <a:srgbClr val="ACACAC">
                    <a:gamma/>
                    <a:shade val="29804"/>
                    <a:invGamma/>
                  </a:srgbClr>
                </a:gs>
                <a:gs pos="100000">
                  <a:srgbClr val="ACACAC"/>
                </a:gs>
              </a:gsLst>
              <a:lin ang="5400000" scaled="1"/>
            </a:gradFill>
            <a:ln w="12700">
              <a:noFill/>
              <a:miter lim="800000"/>
              <a:headEnd/>
              <a:tailEnd/>
            </a:ln>
            <a:effectLst/>
          </p:spPr>
          <p:txBody>
            <a:bodyPr wrap="none" anchor="ctr"/>
            <a:lstStyle/>
            <a:p>
              <a:endParaRPr lang="en-US"/>
            </a:p>
          </p:txBody>
        </p:sp>
        <p:sp>
          <p:nvSpPr>
            <p:cNvPr id="1029" name="Rectangle 5"/>
            <p:cNvSpPr>
              <a:spLocks noChangeArrowheads="1"/>
            </p:cNvSpPr>
            <p:nvPr/>
          </p:nvSpPr>
          <p:spPr bwMode="auto">
            <a:xfrm>
              <a:off x="256" y="0"/>
              <a:ext cx="192" cy="2448"/>
            </a:xfrm>
            <a:prstGeom prst="rect">
              <a:avLst/>
            </a:prstGeom>
            <a:gradFill rotWithShape="0">
              <a:gsLst>
                <a:gs pos="0">
                  <a:srgbClr val="114FFB">
                    <a:gamma/>
                    <a:shade val="29804"/>
                    <a:invGamma/>
                  </a:srgbClr>
                </a:gs>
                <a:gs pos="100000">
                  <a:srgbClr val="114FFB"/>
                </a:gs>
              </a:gsLst>
              <a:lin ang="5400000" scaled="1"/>
            </a:gradFill>
            <a:ln w="12700">
              <a:noFill/>
              <a:miter lim="800000"/>
              <a:headEnd/>
              <a:tailEnd/>
            </a:ln>
            <a:effectLst/>
          </p:spPr>
          <p:txBody>
            <a:bodyPr wrap="none" anchor="ctr"/>
            <a:lstStyle/>
            <a:p>
              <a:endParaRPr lang="en-US"/>
            </a:p>
          </p:txBody>
        </p:sp>
        <p:sp>
          <p:nvSpPr>
            <p:cNvPr id="1030" name="Rectangle 6"/>
            <p:cNvSpPr>
              <a:spLocks noChangeArrowheads="1"/>
            </p:cNvSpPr>
            <p:nvPr/>
          </p:nvSpPr>
          <p:spPr bwMode="auto">
            <a:xfrm>
              <a:off x="373" y="924"/>
              <a:ext cx="331" cy="768"/>
            </a:xfrm>
            <a:prstGeom prst="rect">
              <a:avLst/>
            </a:prstGeom>
            <a:gradFill rotWithShape="0">
              <a:gsLst>
                <a:gs pos="0">
                  <a:srgbClr val="FC0128">
                    <a:gamma/>
                    <a:shade val="29804"/>
                    <a:invGamma/>
                  </a:srgbClr>
                </a:gs>
                <a:gs pos="100000">
                  <a:srgbClr val="FC0128"/>
                </a:gs>
              </a:gsLst>
              <a:lin ang="5400000" scaled="1"/>
            </a:gradFill>
            <a:ln w="12700">
              <a:noFill/>
              <a:miter lim="800000"/>
              <a:headEnd/>
              <a:tailEnd/>
            </a:ln>
            <a:effectLst/>
          </p:spPr>
          <p:txBody>
            <a:bodyPr wrap="none" anchor="ctr"/>
            <a:lstStyle/>
            <a:p>
              <a:endParaRPr lang="en-US"/>
            </a:p>
          </p:txBody>
        </p:sp>
        <p:sp>
          <p:nvSpPr>
            <p:cNvPr id="1031" name="Rectangle 7"/>
            <p:cNvSpPr>
              <a:spLocks noChangeArrowheads="1"/>
            </p:cNvSpPr>
            <p:nvPr/>
          </p:nvSpPr>
          <p:spPr bwMode="auto">
            <a:xfrm>
              <a:off x="320" y="888"/>
              <a:ext cx="5433" cy="84"/>
            </a:xfrm>
            <a:prstGeom prst="rect">
              <a:avLst/>
            </a:prstGeom>
            <a:gradFill rotWithShape="0">
              <a:gsLst>
                <a:gs pos="0">
                  <a:srgbClr val="ACACAC">
                    <a:gamma/>
                    <a:shade val="29804"/>
                    <a:invGamma/>
                  </a:srgbClr>
                </a:gs>
                <a:gs pos="100000">
                  <a:srgbClr val="ACACAC"/>
                </a:gs>
              </a:gsLst>
              <a:lin ang="5400000" scaled="1"/>
            </a:gradFill>
            <a:ln w="12700">
              <a:noFill/>
              <a:miter lim="800000"/>
              <a:headEnd/>
              <a:tailEnd/>
            </a:ln>
            <a:effectLst/>
          </p:spPr>
          <p:txBody>
            <a:bodyPr wrap="none" anchor="ctr"/>
            <a:lstStyle/>
            <a:p>
              <a:endParaRPr lang="en-US"/>
            </a:p>
          </p:txBody>
        </p:sp>
        <p:sp>
          <p:nvSpPr>
            <p:cNvPr id="1032" name="Line 8"/>
            <p:cNvSpPr>
              <a:spLocks noChangeShapeType="1"/>
            </p:cNvSpPr>
            <p:nvPr/>
          </p:nvSpPr>
          <p:spPr bwMode="auto">
            <a:xfrm>
              <a:off x="149" y="888"/>
              <a:ext cx="5604" cy="0"/>
            </a:xfrm>
            <a:prstGeom prst="line">
              <a:avLst/>
            </a:prstGeom>
            <a:noFill/>
            <a:ln w="12700">
              <a:solidFill>
                <a:schemeClr val="accent1"/>
              </a:solidFill>
              <a:round/>
              <a:headEnd/>
              <a:tailEnd/>
            </a:ln>
            <a:effectLst/>
          </p:spPr>
          <p:txBody>
            <a:bodyPr/>
            <a:lstStyle/>
            <a:p>
              <a:endParaRPr lang="en-US"/>
            </a:p>
          </p:txBody>
        </p:sp>
      </p:grpSp>
      <p:sp>
        <p:nvSpPr>
          <p:cNvPr id="1034" name="Rectangle 10"/>
          <p:cNvSpPr>
            <a:spLocks noGrp="1" noChangeArrowheads="1"/>
          </p:cNvSpPr>
          <p:nvPr>
            <p:ph type="title"/>
          </p:nvPr>
        </p:nvSpPr>
        <p:spPr bwMode="auto">
          <a:xfrm>
            <a:off x="762000" y="228600"/>
            <a:ext cx="7772400" cy="1162050"/>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p>
            <a:pPr lvl="0"/>
            <a:r>
              <a:rPr lang="en-US" smtClean="0"/>
              <a:t>Click to edit Master title style</a:t>
            </a:r>
          </a:p>
        </p:txBody>
      </p:sp>
      <p:sp>
        <p:nvSpPr>
          <p:cNvPr id="1035" name="Rectangle 11"/>
          <p:cNvSpPr>
            <a:spLocks noGrp="1" noChangeArrowheads="1"/>
          </p:cNvSpPr>
          <p:nvPr>
            <p:ph type="body" idx="1"/>
          </p:nvPr>
        </p:nvSpPr>
        <p:spPr bwMode="auto">
          <a:xfrm>
            <a:off x="1143000" y="1828800"/>
            <a:ext cx="77724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6" name="Rectangle 12"/>
          <p:cNvSpPr>
            <a:spLocks noChangeArrowheads="1"/>
          </p:cNvSpPr>
          <p:nvPr/>
        </p:nvSpPr>
        <p:spPr bwMode="auto">
          <a:xfrm>
            <a:off x="8655050" y="6486525"/>
            <a:ext cx="396875" cy="301625"/>
          </a:xfrm>
          <a:prstGeom prst="rect">
            <a:avLst/>
          </a:prstGeom>
          <a:noFill/>
          <a:ln w="12700">
            <a:noFill/>
            <a:miter lim="800000"/>
            <a:headEnd/>
            <a:tailEnd/>
          </a:ln>
          <a:effectLst/>
        </p:spPr>
        <p:txBody>
          <a:bodyPr wrap="none" lIns="90488" tIns="44450" rIns="90488" bIns="44450" anchor="ctr">
            <a:spAutoFit/>
          </a:bodyPr>
          <a:lstStyle/>
          <a:p>
            <a:pPr algn="r"/>
            <a:fld id="{BE19FF2A-4A13-4068-88EC-B8741751BC7B}" type="slidenum">
              <a:rPr lang="en-US" sz="1400">
                <a:effectLst>
                  <a:outerShdw blurRad="38100" dist="38100" dir="2700000" algn="tl">
                    <a:srgbClr val="000000"/>
                  </a:outerShdw>
                </a:effectLst>
              </a:rPr>
              <a:pPr algn="r"/>
              <a:t>‹#›</a:t>
            </a:fld>
            <a:endParaRPr lang="en-US" sz="1400">
              <a:effectLst>
                <a:outerShdw blurRad="38100" dist="38100" dir="2700000" algn="tl">
                  <a:srgbClr val="000000"/>
                </a:outerShdw>
              </a:effectLst>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2pPr>
      <a:lvl3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3pPr>
      <a:lvl4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4pPr>
      <a:lvl5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5pPr>
      <a:lvl6pPr marL="457200"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6pPr>
      <a:lvl7pPr marL="914400"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7pPr>
      <a:lvl8pPr marL="1371600"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8pPr>
      <a:lvl9pPr marL="1828800"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75000"/>
        <a:buFont typeface="Monotype Sorts" charset="2"/>
        <a:buChar char="n"/>
        <a:defRPr sz="3200" i="1">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100000"/>
        <a:buChar char="•"/>
        <a:defRPr sz="2800" i="1">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100000"/>
        <a:buChar char="–"/>
        <a:defRPr sz="2400" i="1">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SzPct val="100000"/>
        <a:buChar char="•"/>
        <a:defRPr sz="2000" i="1">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100000"/>
        <a:buChar char="–"/>
        <a:defRPr sz="2000" i="1">
          <a:solidFill>
            <a:schemeClr val="tx1"/>
          </a:solidFill>
          <a:effectLst>
            <a:outerShdw blurRad="38100" dist="38100" dir="2700000" algn="tl">
              <a:srgbClr val="000000"/>
            </a:outerShdw>
          </a:effectLst>
          <a:latin typeface="+mn-lt"/>
        </a:defRPr>
      </a:lvl5pPr>
      <a:lvl6pPr marL="2514600" indent="-228600" algn="l" rtl="0" eaLnBrk="0" fontAlgn="base" hangingPunct="0">
        <a:spcBef>
          <a:spcPct val="20000"/>
        </a:spcBef>
        <a:spcAft>
          <a:spcPct val="0"/>
        </a:spcAft>
        <a:buClr>
          <a:schemeClr val="tx2"/>
        </a:buClr>
        <a:buSzPct val="100000"/>
        <a:buChar char="–"/>
        <a:defRPr sz="2000" i="1">
          <a:solidFill>
            <a:schemeClr val="tx1"/>
          </a:solidFill>
          <a:effectLst>
            <a:outerShdw blurRad="38100" dist="38100" dir="2700000" algn="tl">
              <a:srgbClr val="000000"/>
            </a:outerShdw>
          </a:effectLst>
          <a:latin typeface="+mn-lt"/>
        </a:defRPr>
      </a:lvl6pPr>
      <a:lvl7pPr marL="2971800" indent="-228600" algn="l" rtl="0" eaLnBrk="0" fontAlgn="base" hangingPunct="0">
        <a:spcBef>
          <a:spcPct val="20000"/>
        </a:spcBef>
        <a:spcAft>
          <a:spcPct val="0"/>
        </a:spcAft>
        <a:buClr>
          <a:schemeClr val="tx2"/>
        </a:buClr>
        <a:buSzPct val="100000"/>
        <a:buChar char="–"/>
        <a:defRPr sz="2000" i="1">
          <a:solidFill>
            <a:schemeClr val="tx1"/>
          </a:solidFill>
          <a:effectLst>
            <a:outerShdw blurRad="38100" dist="38100" dir="2700000" algn="tl">
              <a:srgbClr val="000000"/>
            </a:outerShdw>
          </a:effectLst>
          <a:latin typeface="+mn-lt"/>
        </a:defRPr>
      </a:lvl7pPr>
      <a:lvl8pPr marL="3429000" indent="-228600" algn="l" rtl="0" eaLnBrk="0" fontAlgn="base" hangingPunct="0">
        <a:spcBef>
          <a:spcPct val="20000"/>
        </a:spcBef>
        <a:spcAft>
          <a:spcPct val="0"/>
        </a:spcAft>
        <a:buClr>
          <a:schemeClr val="tx2"/>
        </a:buClr>
        <a:buSzPct val="100000"/>
        <a:buChar char="–"/>
        <a:defRPr sz="2000" i="1">
          <a:solidFill>
            <a:schemeClr val="tx1"/>
          </a:solidFill>
          <a:effectLst>
            <a:outerShdw blurRad="38100" dist="38100" dir="2700000" algn="tl">
              <a:srgbClr val="000000"/>
            </a:outerShdw>
          </a:effectLst>
          <a:latin typeface="+mn-lt"/>
        </a:defRPr>
      </a:lvl8pPr>
      <a:lvl9pPr marL="3886200" indent="-228600" algn="l" rtl="0" eaLnBrk="0" fontAlgn="base" hangingPunct="0">
        <a:spcBef>
          <a:spcPct val="20000"/>
        </a:spcBef>
        <a:spcAft>
          <a:spcPct val="0"/>
        </a:spcAft>
        <a:buClr>
          <a:schemeClr val="tx2"/>
        </a:buClr>
        <a:buSzPct val="100000"/>
        <a:buChar char="–"/>
        <a:defRPr sz="2000" i="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286000"/>
            <a:ext cx="7772400" cy="1143000"/>
          </a:xfrm>
          <a:noFill/>
          <a:ln/>
        </p:spPr>
        <p:txBody>
          <a:bodyPr anchor="ctr"/>
          <a:lstStyle/>
          <a:p>
            <a:pPr algn="ctr"/>
            <a:r>
              <a:rPr lang="en-US"/>
              <a:t>INSPECTION LEGALITIES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p:spPr>
        <p:txBody>
          <a:bodyPr/>
          <a:lstStyle/>
          <a:p>
            <a:r>
              <a:rPr lang="en-US"/>
              <a:t>CHAIN OF CUSTODY</a:t>
            </a:r>
          </a:p>
        </p:txBody>
      </p:sp>
      <p:sp>
        <p:nvSpPr>
          <p:cNvPr id="22531" name="Rectangle 3"/>
          <p:cNvSpPr>
            <a:spLocks noGrp="1" noChangeArrowheads="1"/>
          </p:cNvSpPr>
          <p:nvPr>
            <p:ph type="body" idx="1"/>
          </p:nvPr>
        </p:nvSpPr>
        <p:spPr>
          <a:xfrm>
            <a:off x="1143000" y="1828800"/>
            <a:ext cx="7772400" cy="4495800"/>
          </a:xfrm>
          <a:noFill/>
          <a:ln/>
        </p:spPr>
        <p:txBody>
          <a:bodyPr/>
          <a:lstStyle/>
          <a:p>
            <a:r>
              <a:rPr lang="en-US"/>
              <a:t>Sample is under custody if:</a:t>
            </a:r>
          </a:p>
          <a:p>
            <a:pPr lvl="1"/>
            <a:r>
              <a:rPr lang="en-US"/>
              <a:t>In your possession</a:t>
            </a:r>
          </a:p>
          <a:p>
            <a:pPr lvl="1"/>
            <a:r>
              <a:rPr lang="en-US"/>
              <a:t>In your view, after being in your possession</a:t>
            </a:r>
          </a:p>
          <a:p>
            <a:pPr lvl="1"/>
            <a:r>
              <a:rPr lang="en-US"/>
              <a:t>You secured the sample in an appropriate container and made arrangements to transport it to the laboratory</a:t>
            </a:r>
          </a:p>
          <a:p>
            <a:pPr lvl="1"/>
            <a:r>
              <a:rPr lang="en-US"/>
              <a:t>You transferred the sample to authorized personnel</a:t>
            </a:r>
          </a:p>
          <a:p>
            <a:pPr lvl="1"/>
            <a:r>
              <a:rPr lang="en-US"/>
              <a:t>It is held in a secure area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p:spPr>
        <p:txBody>
          <a:bodyPr/>
          <a:lstStyle/>
          <a:p>
            <a:r>
              <a:rPr lang="en-US"/>
              <a:t>REPORT WRITING</a:t>
            </a:r>
          </a:p>
        </p:txBody>
      </p:sp>
      <p:sp>
        <p:nvSpPr>
          <p:cNvPr id="24579" name="Rectangle 3"/>
          <p:cNvSpPr>
            <a:spLocks noGrp="1" noChangeArrowheads="1"/>
          </p:cNvSpPr>
          <p:nvPr>
            <p:ph type="body" idx="1"/>
          </p:nvPr>
        </p:nvSpPr>
        <p:spPr>
          <a:noFill/>
          <a:ln/>
        </p:spPr>
        <p:txBody>
          <a:bodyPr/>
          <a:lstStyle/>
          <a:p>
            <a:r>
              <a:rPr lang="en-US"/>
              <a:t>Inspection Report Is Key Enforcement Document</a:t>
            </a:r>
          </a:p>
          <a:p>
            <a:pPr lvl="1"/>
            <a:r>
              <a:rPr lang="en-US"/>
              <a:t>Documents findings and basis</a:t>
            </a:r>
          </a:p>
          <a:p>
            <a:r>
              <a:rPr lang="en-US"/>
              <a:t>Must Be Objective and Well Documented</a:t>
            </a:r>
          </a:p>
          <a:p>
            <a:r>
              <a:rPr lang="en-US"/>
              <a:t>Subject to Discovery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p:spPr>
        <p:txBody>
          <a:bodyPr/>
          <a:lstStyle/>
          <a:p>
            <a:r>
              <a:rPr lang="en-US"/>
              <a:t>CONFIDENTIAL BUSINESS INFORMATION</a:t>
            </a:r>
          </a:p>
        </p:txBody>
      </p:sp>
      <p:sp>
        <p:nvSpPr>
          <p:cNvPr id="26627" name="Rectangle 3"/>
          <p:cNvSpPr>
            <a:spLocks noGrp="1" noChangeArrowheads="1"/>
          </p:cNvSpPr>
          <p:nvPr>
            <p:ph type="body" idx="1"/>
          </p:nvPr>
        </p:nvSpPr>
        <p:spPr>
          <a:xfrm>
            <a:off x="1143000" y="1828800"/>
            <a:ext cx="7772400" cy="4572000"/>
          </a:xfrm>
          <a:noFill/>
          <a:ln/>
        </p:spPr>
        <p:txBody>
          <a:bodyPr/>
          <a:lstStyle/>
          <a:p>
            <a:r>
              <a:rPr lang="en-US"/>
              <a:t>RCRA Section 3007(b) - Records, reports, or information obtained by EPA are available to the public unless it can be shown that the material contains CBI</a:t>
            </a:r>
          </a:p>
          <a:p>
            <a:r>
              <a:rPr lang="en-US"/>
              <a:t>Information must be appropriately marked to claim confidentiality </a:t>
            </a:r>
          </a:p>
          <a:p>
            <a:r>
              <a:rPr lang="en-US"/>
              <a:t>EPA determines whether designation of confidentiality is appropriate and notifies facility of determination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a:lstStyle/>
          <a:p>
            <a:r>
              <a:rPr lang="en-US"/>
              <a:t>INSPECTORS AS WITNESSES: OVERVIEW </a:t>
            </a:r>
          </a:p>
        </p:txBody>
      </p:sp>
      <p:sp>
        <p:nvSpPr>
          <p:cNvPr id="28675" name="Rectangle 3"/>
          <p:cNvSpPr>
            <a:spLocks noGrp="1" noChangeArrowheads="1"/>
          </p:cNvSpPr>
          <p:nvPr>
            <p:ph type="body" idx="1"/>
          </p:nvPr>
        </p:nvSpPr>
        <p:spPr>
          <a:noFill/>
          <a:ln/>
        </p:spPr>
        <p:txBody>
          <a:bodyPr/>
          <a:lstStyle/>
          <a:p>
            <a:r>
              <a:rPr lang="en-US"/>
              <a:t>Understand Role</a:t>
            </a:r>
          </a:p>
          <a:p>
            <a:r>
              <a:rPr lang="en-US"/>
              <a:t>Be Prepared</a:t>
            </a:r>
          </a:p>
          <a:p>
            <a:r>
              <a:rPr lang="en-US"/>
              <a:t>Tell Your Story</a:t>
            </a:r>
          </a:p>
          <a:p>
            <a:r>
              <a:rPr lang="en-US"/>
              <a:t>Assist Counsel</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r>
              <a:rPr lang="en-US"/>
              <a:t>ROLE OF INSPECTOR AS WITNESS</a:t>
            </a:r>
          </a:p>
        </p:txBody>
      </p:sp>
      <p:sp>
        <p:nvSpPr>
          <p:cNvPr id="30723" name="Rectangle 3"/>
          <p:cNvSpPr>
            <a:spLocks noGrp="1" noChangeArrowheads="1"/>
          </p:cNvSpPr>
          <p:nvPr>
            <p:ph type="body" idx="1"/>
          </p:nvPr>
        </p:nvSpPr>
        <p:spPr>
          <a:xfrm>
            <a:off x="1143000" y="1828800"/>
            <a:ext cx="7772400" cy="4419600"/>
          </a:xfrm>
          <a:noFill/>
          <a:ln/>
        </p:spPr>
        <p:txBody>
          <a:bodyPr/>
          <a:lstStyle/>
          <a:p>
            <a:r>
              <a:rPr lang="en-US"/>
              <a:t>Present evidence of violation</a:t>
            </a:r>
          </a:p>
          <a:p>
            <a:r>
              <a:rPr lang="en-US"/>
              <a:t>Assist court in understanding evidence</a:t>
            </a:r>
          </a:p>
          <a:p>
            <a:r>
              <a:rPr lang="en-US"/>
              <a:t>Explain information collection process</a:t>
            </a:r>
          </a:p>
          <a:p>
            <a:r>
              <a:rPr lang="en-US"/>
              <a:t>Authenticate findings as evidence</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p:spPr>
        <p:txBody>
          <a:bodyPr/>
          <a:lstStyle/>
          <a:p>
            <a:r>
              <a:rPr lang="en-US"/>
              <a:t>PREPARATION</a:t>
            </a:r>
          </a:p>
        </p:txBody>
      </p:sp>
      <p:sp>
        <p:nvSpPr>
          <p:cNvPr id="32771" name="Rectangle 3"/>
          <p:cNvSpPr>
            <a:spLocks noGrp="1" noChangeArrowheads="1"/>
          </p:cNvSpPr>
          <p:nvPr>
            <p:ph type="body" idx="1"/>
          </p:nvPr>
        </p:nvSpPr>
        <p:spPr>
          <a:noFill/>
          <a:ln/>
        </p:spPr>
        <p:txBody>
          <a:bodyPr/>
          <a:lstStyle/>
          <a:p>
            <a:r>
              <a:rPr lang="en-US"/>
              <a:t>Prepare early</a:t>
            </a:r>
          </a:p>
          <a:p>
            <a:r>
              <a:rPr lang="en-US"/>
              <a:t>Review documentation</a:t>
            </a:r>
          </a:p>
          <a:p>
            <a:r>
              <a:rPr lang="en-US"/>
              <a:t>Work with counsel to identify key testimony</a:t>
            </a:r>
          </a:p>
          <a:p>
            <a:r>
              <a:rPr lang="en-US"/>
              <a:t>Well constructed and concisely written report</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p:spPr>
        <p:txBody>
          <a:bodyPr/>
          <a:lstStyle/>
          <a:p>
            <a:r>
              <a:rPr lang="en-US"/>
              <a:t>DEPOSITION</a:t>
            </a:r>
          </a:p>
        </p:txBody>
      </p:sp>
      <p:sp>
        <p:nvSpPr>
          <p:cNvPr id="34819" name="Rectangle 3"/>
          <p:cNvSpPr>
            <a:spLocks noGrp="1" noChangeArrowheads="1"/>
          </p:cNvSpPr>
          <p:nvPr>
            <p:ph type="body" idx="1"/>
          </p:nvPr>
        </p:nvSpPr>
        <p:spPr>
          <a:noFill/>
          <a:ln/>
        </p:spPr>
        <p:txBody>
          <a:bodyPr/>
          <a:lstStyle/>
          <a:p>
            <a:r>
              <a:rPr lang="en-US"/>
              <a:t>Be prepared</a:t>
            </a:r>
          </a:p>
          <a:p>
            <a:r>
              <a:rPr lang="en-US"/>
              <a:t>Limit talk -- Do not volunteer</a:t>
            </a:r>
          </a:p>
          <a:p>
            <a:r>
              <a:rPr lang="en-US"/>
              <a:t>Listen to the question</a:t>
            </a:r>
          </a:p>
          <a:p>
            <a:r>
              <a:rPr lang="en-US"/>
              <a:t>Acknowledge when you do not know an answer</a:t>
            </a:r>
          </a:p>
          <a:p>
            <a:r>
              <a:rPr lang="en-US"/>
              <a:t>Correct errors immediately</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a:lstStyle/>
          <a:p>
            <a:r>
              <a:rPr lang="en-US"/>
              <a:t>DIRECT TESTIMONY</a:t>
            </a:r>
          </a:p>
        </p:txBody>
      </p:sp>
      <p:sp>
        <p:nvSpPr>
          <p:cNvPr id="36867" name="Rectangle 3"/>
          <p:cNvSpPr>
            <a:spLocks noGrp="1" noChangeArrowheads="1"/>
          </p:cNvSpPr>
          <p:nvPr>
            <p:ph type="body" idx="1"/>
          </p:nvPr>
        </p:nvSpPr>
        <p:spPr>
          <a:noFill/>
          <a:ln/>
        </p:spPr>
        <p:txBody>
          <a:bodyPr/>
          <a:lstStyle/>
          <a:p>
            <a:r>
              <a:rPr lang="en-US"/>
              <a:t>Tell your story</a:t>
            </a:r>
          </a:p>
          <a:p>
            <a:r>
              <a:rPr lang="en-US"/>
              <a:t>Work with counsel to present logical, objective presentation</a:t>
            </a:r>
          </a:p>
          <a:p>
            <a:r>
              <a:rPr lang="en-US"/>
              <a:t>Make technical topics clear</a:t>
            </a:r>
          </a:p>
          <a:p>
            <a:r>
              <a:rPr lang="en-US"/>
              <a:t>Do not equivocate</a:t>
            </a:r>
          </a:p>
          <a:p>
            <a:r>
              <a:rPr lang="en-US"/>
              <a:t>Respect the judge</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p:spPr>
        <p:txBody>
          <a:bodyPr/>
          <a:lstStyle/>
          <a:p>
            <a:r>
              <a:rPr lang="en-US"/>
              <a:t>CROSS-EXAMINATION</a:t>
            </a:r>
          </a:p>
        </p:txBody>
      </p:sp>
      <p:sp>
        <p:nvSpPr>
          <p:cNvPr id="38915" name="Rectangle 3"/>
          <p:cNvSpPr>
            <a:spLocks noGrp="1" noChangeArrowheads="1"/>
          </p:cNvSpPr>
          <p:nvPr>
            <p:ph type="body" idx="1"/>
          </p:nvPr>
        </p:nvSpPr>
        <p:spPr>
          <a:noFill/>
          <a:ln/>
        </p:spPr>
        <p:txBody>
          <a:bodyPr/>
          <a:lstStyle/>
          <a:p>
            <a:r>
              <a:rPr lang="en-US"/>
              <a:t>Not objective exercise</a:t>
            </a:r>
          </a:p>
          <a:p>
            <a:r>
              <a:rPr lang="en-US"/>
              <a:t>Seeks to impair testimony or credibility</a:t>
            </a:r>
          </a:p>
          <a:p>
            <a:r>
              <a:rPr lang="en-US"/>
              <a:t>Listen; think; answer succinctly</a:t>
            </a:r>
          </a:p>
          <a:p>
            <a:r>
              <a:rPr lang="en-US"/>
              <a:t>Do not volunteer information</a:t>
            </a:r>
          </a:p>
          <a:p>
            <a:r>
              <a:rPr lang="en-US"/>
              <a:t>Correct inaccuracies</a:t>
            </a:r>
          </a:p>
          <a:p>
            <a:r>
              <a:rPr lang="en-US"/>
              <a:t>Refresh recollection if necessary</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a:lstStyle/>
          <a:p>
            <a:r>
              <a:rPr lang="en-US"/>
              <a:t>SITE ACCESS: OVERVIEW </a:t>
            </a:r>
          </a:p>
        </p:txBody>
      </p:sp>
      <p:sp>
        <p:nvSpPr>
          <p:cNvPr id="6147" name="Rectangle 3"/>
          <p:cNvSpPr>
            <a:spLocks noGrp="1" noChangeArrowheads="1"/>
          </p:cNvSpPr>
          <p:nvPr>
            <p:ph type="body" idx="1"/>
          </p:nvPr>
        </p:nvSpPr>
        <p:spPr>
          <a:noFill/>
          <a:ln/>
        </p:spPr>
        <p:txBody>
          <a:bodyPr/>
          <a:lstStyle/>
          <a:p>
            <a:r>
              <a:rPr lang="en-US"/>
              <a:t>Section 3007 </a:t>
            </a:r>
          </a:p>
          <a:p>
            <a:pPr lvl="1"/>
            <a:r>
              <a:rPr lang="en-US"/>
              <a:t>Authority </a:t>
            </a:r>
          </a:p>
          <a:p>
            <a:pPr lvl="1"/>
            <a:r>
              <a:rPr lang="en-US"/>
              <a:t>Guidelines</a:t>
            </a:r>
          </a:p>
          <a:p>
            <a:r>
              <a:rPr lang="en-US"/>
              <a:t>Consent</a:t>
            </a:r>
          </a:p>
          <a:p>
            <a:r>
              <a:rPr lang="en-US"/>
              <a:t>Waivers/Conditional Access</a:t>
            </a:r>
          </a:p>
          <a:p>
            <a:r>
              <a:rPr lang="en-US"/>
              <a:t>Denial of Access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a:lstStyle/>
          <a:p>
            <a:r>
              <a:rPr lang="en-US"/>
              <a:t>SECTION 3007 AUTHORITY</a:t>
            </a:r>
          </a:p>
        </p:txBody>
      </p:sp>
      <p:sp>
        <p:nvSpPr>
          <p:cNvPr id="8195" name="Rectangle 3"/>
          <p:cNvSpPr>
            <a:spLocks noGrp="1" noChangeArrowheads="1"/>
          </p:cNvSpPr>
          <p:nvPr>
            <p:ph type="body" idx="1"/>
          </p:nvPr>
        </p:nvSpPr>
        <p:spPr>
          <a:noFill/>
          <a:ln/>
        </p:spPr>
        <p:txBody>
          <a:bodyPr/>
          <a:lstStyle/>
          <a:p>
            <a:r>
              <a:rPr lang="en-US" sz="2400"/>
              <a:t>RCRA Sec. 3007(a) - “for purposes of enforcing the provisions of this title,” EPA is authorized to:</a:t>
            </a:r>
            <a:endParaRPr lang="en-US"/>
          </a:p>
          <a:p>
            <a:pPr lvl="1"/>
            <a:r>
              <a:rPr lang="en-US" sz="2400"/>
              <a:t>Enter at reasonable time any establishment where hazardous wastes are or have been generated, stored, treated, disposed of, or transported from</a:t>
            </a:r>
          </a:p>
          <a:p>
            <a:pPr lvl="1"/>
            <a:r>
              <a:rPr lang="en-US" sz="2400"/>
              <a:t>Inspect and obtain samples from any person of any such wastes and samples of any containers or labeling for such wastes</a:t>
            </a:r>
          </a:p>
          <a:p>
            <a:pPr lvl="1"/>
            <a:r>
              <a:rPr lang="en-US" sz="2400"/>
              <a:t>Request information pertaining to hazardous wastes from the facilities and obtain copies of all records relating to hazardous wastes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a:lstStyle/>
          <a:p>
            <a:r>
              <a:rPr lang="en-US"/>
              <a:t>FACILITY RIGHTS</a:t>
            </a:r>
          </a:p>
        </p:txBody>
      </p:sp>
      <p:sp>
        <p:nvSpPr>
          <p:cNvPr id="10243" name="Rectangle 3"/>
          <p:cNvSpPr>
            <a:spLocks noGrp="1" noChangeArrowheads="1"/>
          </p:cNvSpPr>
          <p:nvPr>
            <p:ph type="body" idx="1"/>
          </p:nvPr>
        </p:nvSpPr>
        <p:spPr>
          <a:noFill/>
          <a:ln/>
        </p:spPr>
        <p:txBody>
          <a:bodyPr/>
          <a:lstStyle/>
          <a:p>
            <a:r>
              <a:rPr lang="en-US"/>
              <a:t>Exceptions to rule that warrantless searches are unreasonable per Fourth Amendment:</a:t>
            </a:r>
          </a:p>
          <a:p>
            <a:pPr lvl="1"/>
            <a:r>
              <a:rPr lang="en-US"/>
              <a:t>Knowing consent</a:t>
            </a:r>
          </a:p>
          <a:p>
            <a:pPr lvl="1"/>
            <a:r>
              <a:rPr lang="en-US"/>
              <a:t>Exigent circumstances</a:t>
            </a:r>
          </a:p>
          <a:p>
            <a:pPr lvl="1"/>
            <a:r>
              <a:rPr lang="en-US"/>
              <a:t>Open fields</a:t>
            </a:r>
          </a:p>
          <a:p>
            <a:pPr lvl="1"/>
            <a:r>
              <a:rPr lang="en-US"/>
              <a:t>Pervasively regulated industries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a:lstStyle/>
          <a:p>
            <a:r>
              <a:rPr lang="en-US"/>
              <a:t>COMMONLY REQUESTED ACCESS CONDITIONS</a:t>
            </a:r>
          </a:p>
        </p:txBody>
      </p:sp>
      <p:sp>
        <p:nvSpPr>
          <p:cNvPr id="12291" name="Rectangle 3"/>
          <p:cNvSpPr>
            <a:spLocks noGrp="1" noChangeArrowheads="1"/>
          </p:cNvSpPr>
          <p:nvPr>
            <p:ph type="body" idx="1"/>
          </p:nvPr>
        </p:nvSpPr>
        <p:spPr>
          <a:xfrm>
            <a:off x="1143000" y="1828800"/>
            <a:ext cx="7772400" cy="4419600"/>
          </a:xfrm>
          <a:noFill/>
          <a:ln/>
        </p:spPr>
        <p:txBody>
          <a:bodyPr/>
          <a:lstStyle/>
          <a:p>
            <a:r>
              <a:rPr lang="en-US" sz="2800"/>
              <a:t>Indemnification</a:t>
            </a:r>
          </a:p>
          <a:p>
            <a:r>
              <a:rPr lang="en-US" sz="2800"/>
              <a:t>Split Samples</a:t>
            </a:r>
          </a:p>
          <a:p>
            <a:r>
              <a:rPr lang="en-US" sz="2800"/>
              <a:t>Reasonable Times</a:t>
            </a:r>
          </a:p>
          <a:p>
            <a:r>
              <a:rPr lang="en-US" sz="2800"/>
              <a:t>Providing Notice</a:t>
            </a:r>
          </a:p>
          <a:p>
            <a:r>
              <a:rPr lang="en-US" sz="2800"/>
              <a:t>Observation</a:t>
            </a:r>
          </a:p>
          <a:p>
            <a:r>
              <a:rPr lang="en-US" sz="2800"/>
              <a:t>Photographs</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a:lstStyle/>
          <a:p>
            <a:r>
              <a:rPr lang="en-US"/>
              <a:t>DENIAL OF ACCESS</a:t>
            </a:r>
          </a:p>
        </p:txBody>
      </p:sp>
      <p:sp>
        <p:nvSpPr>
          <p:cNvPr id="14339" name="Rectangle 3"/>
          <p:cNvSpPr>
            <a:spLocks noGrp="1" noChangeArrowheads="1"/>
          </p:cNvSpPr>
          <p:nvPr>
            <p:ph type="body" idx="1"/>
          </p:nvPr>
        </p:nvSpPr>
        <p:spPr>
          <a:xfrm>
            <a:off x="1143000" y="1828800"/>
            <a:ext cx="7772400" cy="4495800"/>
          </a:xfrm>
          <a:noFill/>
          <a:ln/>
        </p:spPr>
        <p:txBody>
          <a:bodyPr/>
          <a:lstStyle/>
          <a:p>
            <a:r>
              <a:rPr lang="en-US" sz="2800"/>
              <a:t>Request reason for denial</a:t>
            </a:r>
          </a:p>
          <a:p>
            <a:r>
              <a:rPr lang="en-US" sz="2800"/>
              <a:t>Do not discuss potential penalties or do anything threatening</a:t>
            </a:r>
          </a:p>
          <a:p>
            <a:r>
              <a:rPr lang="en-US" sz="2800"/>
              <a:t>Complete “Denial of Access Report” and obtain facility representative signature if possible</a:t>
            </a:r>
          </a:p>
          <a:p>
            <a:r>
              <a:rPr lang="en-US" sz="2800"/>
              <a:t>Leave the premises and document observations</a:t>
            </a:r>
          </a:p>
          <a:p>
            <a:r>
              <a:rPr lang="en-US" sz="2800"/>
              <a:t>Report denial to appropriate office</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a:lstStyle/>
          <a:p>
            <a:r>
              <a:rPr lang="en-US"/>
              <a:t>WARRANTS</a:t>
            </a:r>
          </a:p>
        </p:txBody>
      </p:sp>
      <p:sp>
        <p:nvSpPr>
          <p:cNvPr id="16387" name="Rectangle 3"/>
          <p:cNvSpPr>
            <a:spLocks noGrp="1" noChangeArrowheads="1"/>
          </p:cNvSpPr>
          <p:nvPr>
            <p:ph type="body" idx="1"/>
          </p:nvPr>
        </p:nvSpPr>
        <p:spPr>
          <a:noFill/>
          <a:ln/>
        </p:spPr>
        <p:txBody>
          <a:bodyPr/>
          <a:lstStyle/>
          <a:p>
            <a:r>
              <a:rPr lang="en-US"/>
              <a:t>Types</a:t>
            </a:r>
          </a:p>
          <a:p>
            <a:pPr lvl="1"/>
            <a:r>
              <a:rPr lang="en-US"/>
              <a:t>Civil - Probable cause</a:t>
            </a:r>
          </a:p>
          <a:p>
            <a:pPr lvl="1"/>
            <a:r>
              <a:rPr lang="en-US"/>
              <a:t>Civil - Neutral administrative scheme</a:t>
            </a:r>
          </a:p>
          <a:p>
            <a:pPr lvl="1"/>
            <a:r>
              <a:rPr lang="en-US"/>
              <a:t>Criminal - Criminal probable cause</a:t>
            </a:r>
          </a:p>
          <a:p>
            <a:r>
              <a:rPr lang="en-US"/>
              <a:t>Inspector’s knowledge</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lstStyle/>
          <a:p>
            <a:r>
              <a:rPr lang="en-US"/>
              <a:t>CASE DEVELOPMENT</a:t>
            </a:r>
          </a:p>
        </p:txBody>
      </p:sp>
      <p:sp>
        <p:nvSpPr>
          <p:cNvPr id="18435" name="Rectangle 3"/>
          <p:cNvSpPr>
            <a:spLocks noGrp="1" noChangeArrowheads="1"/>
          </p:cNvSpPr>
          <p:nvPr>
            <p:ph type="body" idx="1"/>
          </p:nvPr>
        </p:nvSpPr>
        <p:spPr>
          <a:noFill/>
          <a:ln/>
        </p:spPr>
        <p:txBody>
          <a:bodyPr/>
          <a:lstStyle/>
          <a:p>
            <a:r>
              <a:rPr lang="en-US"/>
              <a:t>For inspection to support case development, it must:</a:t>
            </a:r>
          </a:p>
          <a:p>
            <a:pPr lvl="1"/>
            <a:r>
              <a:rPr lang="en-US"/>
              <a:t>Identify evidence demonstrating violation</a:t>
            </a:r>
          </a:p>
          <a:p>
            <a:pPr lvl="1"/>
            <a:r>
              <a:rPr lang="en-US"/>
              <a:t>Document evidence of violation</a:t>
            </a:r>
          </a:p>
          <a:p>
            <a:r>
              <a:rPr lang="en-US"/>
              <a:t>Necessary evidence determined by regulations</a:t>
            </a:r>
          </a:p>
          <a:p>
            <a:r>
              <a:rPr lang="en-US"/>
              <a:t>Documentation supports admissibility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r>
              <a:rPr lang="en-US"/>
              <a:t>AUTHENTICATION</a:t>
            </a:r>
          </a:p>
        </p:txBody>
      </p:sp>
      <p:sp>
        <p:nvSpPr>
          <p:cNvPr id="20483" name="Rectangle 3"/>
          <p:cNvSpPr>
            <a:spLocks noGrp="1" noChangeArrowheads="1"/>
          </p:cNvSpPr>
          <p:nvPr>
            <p:ph type="body" idx="1"/>
          </p:nvPr>
        </p:nvSpPr>
        <p:spPr>
          <a:noFill/>
          <a:ln/>
        </p:spPr>
        <p:txBody>
          <a:bodyPr/>
          <a:lstStyle/>
          <a:p>
            <a:r>
              <a:rPr lang="en-US"/>
              <a:t>Establishing through evidence that document is what it purports to be</a:t>
            </a:r>
          </a:p>
          <a:p>
            <a:r>
              <a:rPr lang="en-US"/>
              <a:t>Any document may be challenged</a:t>
            </a:r>
          </a:p>
          <a:p>
            <a:r>
              <a:rPr lang="en-US"/>
              <a:t>Document as a matter of routine</a:t>
            </a:r>
          </a:p>
        </p:txBody>
      </p:sp>
    </p:spTree>
  </p:cSld>
  <p:clrMapOvr>
    <a:masterClrMapping/>
  </p:clrMapOvr>
  <p:transition/>
</p:sld>
</file>

<file path=ppt/theme/theme1.xml><?xml version="1.0" encoding="utf-8"?>
<a:theme xmlns:a="http://schemas.openxmlformats.org/drawingml/2006/main" name="multbars">
  <a:themeElements>
    <a:clrScheme name="">
      <a:dk1>
        <a:srgbClr val="000000"/>
      </a:dk1>
      <a:lt1>
        <a:srgbClr val="FFFFFF"/>
      </a:lt1>
      <a:dk2>
        <a:srgbClr val="009688"/>
      </a:dk2>
      <a:lt2>
        <a:srgbClr val="FFFFFF"/>
      </a:lt2>
      <a:accent1>
        <a:srgbClr val="FC0128"/>
      </a:accent1>
      <a:accent2>
        <a:srgbClr val="114FFB"/>
      </a:accent2>
      <a:accent3>
        <a:srgbClr val="AAC9C3"/>
      </a:accent3>
      <a:accent4>
        <a:srgbClr val="DADADA"/>
      </a:accent4>
      <a:accent5>
        <a:srgbClr val="FDAAAC"/>
      </a:accent5>
      <a:accent6>
        <a:srgbClr val="0E47E3"/>
      </a:accent6>
      <a:hlink>
        <a:srgbClr val="CECECE"/>
      </a:hlink>
      <a:folHlink>
        <a:srgbClr val="8CF4EA"/>
      </a:folHlink>
    </a:clrScheme>
    <a:fontScheme name="multba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lnDef>
  </a:objectDefaults>
  <a:extraClrSchemeLst>
    <a:extraClrScheme>
      <a:clrScheme name="multbar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ultbar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ultbar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ultbar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ultbar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ultbar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ultbar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c:\msoffice\powerpnt\template\sldshow\multbars.ppt</Template>
  <TotalTime>0</TotalTime>
  <Pages>18</Pages>
  <Words>2083</Words>
  <Application>Microsoft Office PowerPoint</Application>
  <PresentationFormat>On-screen Show (4:3)</PresentationFormat>
  <Paragraphs>251</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Times New Roman</vt:lpstr>
      <vt:lpstr>Arial</vt:lpstr>
      <vt:lpstr>Monotype Sorts</vt:lpstr>
      <vt:lpstr>multbars</vt:lpstr>
      <vt:lpstr>INSPECTION LEGALITIES</vt:lpstr>
      <vt:lpstr>SITE ACCESS: OVERVIEW </vt:lpstr>
      <vt:lpstr>SECTION 3007 AUTHORITY</vt:lpstr>
      <vt:lpstr>FACILITY RIGHTS</vt:lpstr>
      <vt:lpstr>COMMONLY REQUESTED ACCESS CONDITIONS</vt:lpstr>
      <vt:lpstr>DENIAL OF ACCESS</vt:lpstr>
      <vt:lpstr>WARRANTS</vt:lpstr>
      <vt:lpstr>CASE DEVELOPMENT</vt:lpstr>
      <vt:lpstr>AUTHENTICATION</vt:lpstr>
      <vt:lpstr>CHAIN OF CUSTODY</vt:lpstr>
      <vt:lpstr>REPORT WRITING</vt:lpstr>
      <vt:lpstr>CONFIDENTIAL BUSINESS INFORMATION</vt:lpstr>
      <vt:lpstr>INSPECTORS AS WITNESSES: OVERVIEW </vt:lpstr>
      <vt:lpstr>ROLE OF INSPECTOR AS WITNESS</vt:lpstr>
      <vt:lpstr>PREPARATION</vt:lpstr>
      <vt:lpstr>DEPOSITION</vt:lpstr>
      <vt:lpstr>DIRECT TESTIMONY</vt:lpstr>
      <vt:lpstr>CROSS-EXAMINATION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RII Training</dc:title>
  <dc:subject>Legalities</dc:subject>
  <dc:creator/>
  <cp:keywords/>
  <dc:description/>
  <cp:lastModifiedBy>perrigan_g</cp:lastModifiedBy>
  <cp:revision>6</cp:revision>
  <cp:lastPrinted>1997-07-11T12:34:04Z</cp:lastPrinted>
  <dcterms:created xsi:type="dcterms:W3CDTF">1997-06-19T15:18:24Z</dcterms:created>
  <dcterms:modified xsi:type="dcterms:W3CDTF">2010-02-26T15:04:58Z</dcterms:modified>
</cp:coreProperties>
</file>